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18"/>
  </p:notesMasterIdLst>
  <p:sldIdLst>
    <p:sldId id="256" r:id="rId2"/>
    <p:sldId id="294" r:id="rId3"/>
    <p:sldId id="284" r:id="rId4"/>
    <p:sldId id="295" r:id="rId5"/>
    <p:sldId id="296" r:id="rId6"/>
    <p:sldId id="297" r:id="rId7"/>
    <p:sldId id="275" r:id="rId8"/>
    <p:sldId id="300" r:id="rId9"/>
    <p:sldId id="292" r:id="rId10"/>
    <p:sldId id="293" r:id="rId11"/>
    <p:sldId id="260" r:id="rId12"/>
    <p:sldId id="299" r:id="rId13"/>
    <p:sldId id="301" r:id="rId14"/>
    <p:sldId id="302" r:id="rId15"/>
    <p:sldId id="262" r:id="rId16"/>
    <p:sldId id="30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596"/>
    <p:restoredTop sz="57209"/>
  </p:normalViewPr>
  <p:slideViewPr>
    <p:cSldViewPr snapToGrid="0">
      <p:cViewPr varScale="1">
        <p:scale>
          <a:sx n="60" d="100"/>
          <a:sy n="60" d="100"/>
        </p:scale>
        <p:origin x="3016" y="184"/>
      </p:cViewPr>
      <p:guideLst/>
    </p:cSldViewPr>
  </p:slideViewPr>
  <p:notesTextViewPr>
    <p:cViewPr>
      <p:scale>
        <a:sx n="140" d="100"/>
        <a:sy n="14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CD4F6-E9CF-A84E-8078-14CF08B047FD}" type="datetimeFigureOut">
              <a:rPr lang="en-GB" smtClean="0"/>
              <a:t>19/12/2023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0E366F-E7CF-E248-ADED-139E5FDB1E29}" type="slidenum">
              <a:rPr lang="en-GB" smtClean="0"/>
              <a:t>‹#›</a:t>
            </a:fld>
            <a:endParaRPr lang="en-GB"/>
          </a:p>
        </p:txBody>
      </p:sp>
    </p:spTree>
    <p:extLst>
      <p:ext uri="{BB962C8B-B14F-4D97-AF65-F5344CB8AC3E}">
        <p14:creationId xmlns:p14="http://schemas.microsoft.com/office/powerpoint/2010/main" val="347028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everyone,</a:t>
            </a:r>
          </a:p>
          <a:p>
            <a:endParaRPr lang="en-GB" dirty="0"/>
          </a:p>
          <a:p>
            <a:r>
              <a:rPr lang="en-GB" dirty="0"/>
              <a:t>Introduce myself</a:t>
            </a:r>
          </a:p>
          <a:p>
            <a:r>
              <a:rPr lang="en-GB" dirty="0"/>
              <a:t>- Part-time masters student in Astro at UCL</a:t>
            </a:r>
          </a:p>
          <a:p>
            <a:r>
              <a:rPr lang="en-GB" dirty="0"/>
              <a:t>- Working with Vincent at MSSL</a:t>
            </a:r>
          </a:p>
          <a:p>
            <a:r>
              <a:rPr lang="en-GB" dirty="0"/>
              <a:t>- Halfway through my two years</a:t>
            </a:r>
          </a:p>
          <a:p>
            <a:endParaRPr lang="en-GB" dirty="0"/>
          </a:p>
          <a:p>
            <a:r>
              <a:rPr lang="en-GB" dirty="0"/>
              <a:t>My thesis is on using transit timing variations to detect orbital decay, and then relating orbital decay to stellar structure theory</a:t>
            </a:r>
          </a:p>
          <a:p>
            <a:endParaRPr lang="en-GB" dirty="0"/>
          </a:p>
          <a:p>
            <a:r>
              <a:rPr lang="en-GB" dirty="0"/>
              <a:t>I’m going to briefly describe the general idea, and the I’ll give an overview of some of my initial, early results</a:t>
            </a:r>
          </a:p>
          <a:p>
            <a:endParaRPr lang="en-GB" dirty="0"/>
          </a:p>
          <a:p>
            <a:r>
              <a:rPr lang="en-GB" b="1" dirty="0"/>
              <a:t>This is a cartoon of Wasp-12b, a planet that has been confirmed to be decaying into its host star.</a:t>
            </a:r>
          </a:p>
        </p:txBody>
      </p:sp>
      <p:sp>
        <p:nvSpPr>
          <p:cNvPr id="4" name="Slide Number Placeholder 3"/>
          <p:cNvSpPr>
            <a:spLocks noGrp="1"/>
          </p:cNvSpPr>
          <p:nvPr>
            <p:ph type="sldNum" sz="quarter" idx="5"/>
          </p:nvPr>
        </p:nvSpPr>
        <p:spPr/>
        <p:txBody>
          <a:bodyPr/>
          <a:lstStyle/>
          <a:p>
            <a:fld id="{120E366F-E7CF-E248-ADED-139E5FDB1E29}" type="slidenum">
              <a:rPr lang="en-GB" smtClean="0"/>
              <a:t>1</a:t>
            </a:fld>
            <a:endParaRPr lang="en-GB"/>
          </a:p>
        </p:txBody>
      </p:sp>
    </p:spTree>
    <p:extLst>
      <p:ext uri="{BB962C8B-B14F-4D97-AF65-F5344CB8AC3E}">
        <p14:creationId xmlns:p14="http://schemas.microsoft.com/office/powerpoint/2010/main" val="1555088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for what we really want: how does Q* vary with stellar properties like density, effective temperature and age?</a:t>
            </a:r>
          </a:p>
          <a:p>
            <a:endParaRPr lang="en-GB" dirty="0"/>
          </a:p>
          <a:p>
            <a:r>
              <a:rPr lang="en-GB" dirty="0"/>
              <a:t>Let’s plot stellar density of the x axis and tidal dissipation factor on the y axis.</a:t>
            </a:r>
          </a:p>
          <a:p>
            <a:endParaRPr lang="en-GB" dirty="0"/>
          </a:p>
          <a:p>
            <a:r>
              <a:rPr lang="en-GB" dirty="0"/>
              <a:t>Empirically it appears that denser stars tend to have lower tidal dissipation factors</a:t>
            </a:r>
          </a:p>
          <a:p>
            <a:endParaRPr lang="en-GB" dirty="0"/>
          </a:p>
          <a:p>
            <a:r>
              <a:rPr lang="en-GB" dirty="0"/>
              <a:t>And hotter stars tend to have higher tidal dissipation factors</a:t>
            </a:r>
          </a:p>
          <a:p>
            <a:endParaRPr lang="en-GB" dirty="0"/>
          </a:p>
          <a:p>
            <a:r>
              <a:rPr lang="en-GB" dirty="0"/>
              <a:t>Why is this interesting, well now we can start to connect back the decay rates we observe with stellar structure theory.</a:t>
            </a:r>
          </a:p>
          <a:p>
            <a:endParaRPr lang="en-GB" dirty="0"/>
          </a:p>
          <a:p>
            <a:r>
              <a:rPr lang="en-GB" dirty="0"/>
              <a:t>The mechanisms of tidal dissipation are quite complex, but being able to plot these relationships is really the start of understanding them.</a:t>
            </a:r>
          </a:p>
          <a:p>
            <a:endParaRPr lang="en-GB" dirty="0"/>
          </a:p>
          <a:p>
            <a:r>
              <a:rPr lang="en-GB" b="1" dirty="0"/>
              <a:t>If asked:</a:t>
            </a:r>
          </a:p>
          <a:p>
            <a:endParaRPr lang="en-GB" dirty="0"/>
          </a:p>
          <a:p>
            <a:r>
              <a:rPr lang="en-GB" dirty="0"/>
              <a:t>Any mechanism that provides a frictional or viscous drag on the equilibrium tide will lead to a lag in the tidal bulge and a tidal torque.</a:t>
            </a:r>
          </a:p>
          <a:p>
            <a:endParaRPr lang="en-GB" dirty="0"/>
          </a:p>
          <a:p>
            <a:r>
              <a:rPr lang="en-GB" dirty="0"/>
              <a:t>In stars, where the viscosity of the fluid is usually negligible, the main candidate is an effective “eddy viscosity” resulting from turbulent motion. This could be due to convective motion in regions such as the outer part of the Sun, where the star’s luminosity is being carried to the surface predominantly by convection.</a:t>
            </a:r>
          </a:p>
          <a:p>
            <a:endParaRPr lang="en-GB" dirty="0"/>
          </a:p>
          <a:p>
            <a:r>
              <a:rPr lang="en-GB" dirty="0"/>
              <a:t>What drives these convective zones is kind of tricky. It depends on its mass and on its evolutionary phase. And convective zones switch from an envelope for solar like stars to having convective cores at really high masses.</a:t>
            </a:r>
          </a:p>
          <a:p>
            <a:endParaRPr lang="en-GB" dirty="0"/>
          </a:p>
          <a:p>
            <a:r>
              <a:rPr lang="en-GB" dirty="0"/>
              <a:t>More massive stars, typically less dense, typically have larger convective zones so maybe more tidal dissipation resulting from friction going on?</a:t>
            </a:r>
          </a:p>
          <a:p>
            <a:r>
              <a:rPr lang="en-GB" dirty="0"/>
              <a:t>The way they get their cores hot enough to fuse hydrogen is via gravitational contraction, but a more massive star does not need to contract as much to reach the necessary temperature. Since it does not need to contract as much, it is at lower density.</a:t>
            </a:r>
          </a:p>
          <a:p>
            <a:endParaRPr lang="en-GB" b="1" dirty="0"/>
          </a:p>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10</a:t>
            </a:fld>
            <a:endParaRPr lang="en-GB"/>
          </a:p>
        </p:txBody>
      </p:sp>
    </p:spTree>
    <p:extLst>
      <p:ext uri="{BB962C8B-B14F-4D97-AF65-F5344CB8AC3E}">
        <p14:creationId xmlns:p14="http://schemas.microsoft.com/office/powerpoint/2010/main" val="7231469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 Some assumptions we made to simplify the problem: </a:t>
            </a:r>
          </a:p>
          <a:p>
            <a:pPr marL="742950" lvl="1" indent="-285750">
              <a:buFont typeface="Arial" panose="020B0604020202020204" pitchFamily="34" charset="0"/>
              <a:buChar char="•"/>
            </a:pPr>
            <a:r>
              <a:rPr lang="en-GB" dirty="0"/>
              <a:t>We assume that any TTV we observe is the result of stellar tidal dissipation (i.e. tides raised by a planet on its star) causing orbital decay. We ignore all </a:t>
            </a:r>
            <a:r>
              <a:rPr lang="en-GB" dirty="0" err="1"/>
              <a:t>precessional</a:t>
            </a:r>
            <a:r>
              <a:rPr lang="en-GB" dirty="0"/>
              <a:t> or other effects.</a:t>
            </a:r>
          </a:p>
          <a:p>
            <a:pPr marL="742950" lvl="1" indent="-285750">
              <a:buFont typeface="Arial" panose="020B0604020202020204" pitchFamily="34" charset="0"/>
              <a:buChar char="•"/>
            </a:pPr>
            <a:r>
              <a:rPr lang="en-GB" dirty="0"/>
              <a:t>Decay rates are constant per epoch</a:t>
            </a:r>
          </a:p>
          <a:p>
            <a:pPr marL="742950" lvl="1" indent="-285750">
              <a:buFont typeface="Arial" panose="020B0604020202020204" pitchFamily="34" charset="0"/>
              <a:buChar char="•"/>
            </a:pPr>
            <a:r>
              <a:rPr lang="en-GB" dirty="0"/>
              <a:t>Fitted transit mid times are unbiased and distributed with Gaussian error</a:t>
            </a:r>
          </a:p>
          <a:p>
            <a:pPr marL="285750" lvl="0" indent="-285750">
              <a:buFont typeface="Arial" panose="020B0604020202020204" pitchFamily="34" charset="0"/>
              <a:buChar char="•"/>
            </a:pPr>
            <a:r>
              <a:rPr lang="en-GB" dirty="0"/>
              <a:t>Once we gain confidence in the results, let’s connect the observations with stellar structure theory to figure out why these observed relationships between stellar density and tidal dissipation factor exist.</a:t>
            </a:r>
          </a:p>
          <a:p>
            <a:pPr marL="285750" lvl="0" indent="-285750">
              <a:buFont typeface="Arial" panose="020B0604020202020204" pitchFamily="34" charset="0"/>
              <a:buChar char="•"/>
            </a:pPr>
            <a:r>
              <a:rPr lang="en-GB" dirty="0"/>
              <a:t>These techniques can also inform which planets we should observe next, since we get out a concrete formula of how decay rate uncertainty changes with the number of precision of transit time measurements.</a:t>
            </a:r>
          </a:p>
        </p:txBody>
      </p:sp>
      <p:sp>
        <p:nvSpPr>
          <p:cNvPr id="4" name="Slide Number Placeholder 3"/>
          <p:cNvSpPr>
            <a:spLocks noGrp="1"/>
          </p:cNvSpPr>
          <p:nvPr>
            <p:ph type="sldNum" sz="quarter" idx="5"/>
          </p:nvPr>
        </p:nvSpPr>
        <p:spPr/>
        <p:txBody>
          <a:bodyPr/>
          <a:lstStyle/>
          <a:p>
            <a:fld id="{120E366F-E7CF-E248-ADED-139E5FDB1E29}" type="slidenum">
              <a:rPr lang="en-GB" smtClean="0"/>
              <a:t>11</a:t>
            </a:fld>
            <a:endParaRPr lang="en-GB"/>
          </a:p>
        </p:txBody>
      </p:sp>
    </p:spTree>
    <p:extLst>
      <p:ext uri="{BB962C8B-B14F-4D97-AF65-F5344CB8AC3E}">
        <p14:creationId xmlns:p14="http://schemas.microsoft.com/office/powerpoint/2010/main" val="13805871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to summarise</a:t>
            </a:r>
          </a:p>
          <a:p>
            <a:endParaRPr lang="en-GB" dirty="0"/>
          </a:p>
          <a:p>
            <a:r>
              <a:rPr lang="en-GB" b="1" dirty="0"/>
              <a:t>Run through bullet points</a:t>
            </a:r>
          </a:p>
          <a:p>
            <a:endParaRPr lang="en-GB" b="1" dirty="0"/>
          </a:p>
          <a:p>
            <a:r>
              <a:rPr lang="en-GB" dirty="0"/>
              <a:t>And I’ll leave you with some fun comics of Wasp-12b plunging to its untimely death.</a:t>
            </a:r>
          </a:p>
        </p:txBody>
      </p:sp>
      <p:sp>
        <p:nvSpPr>
          <p:cNvPr id="4" name="Slide Number Placeholder 3"/>
          <p:cNvSpPr>
            <a:spLocks noGrp="1"/>
          </p:cNvSpPr>
          <p:nvPr>
            <p:ph type="sldNum" sz="quarter" idx="5"/>
          </p:nvPr>
        </p:nvSpPr>
        <p:spPr/>
        <p:txBody>
          <a:bodyPr/>
          <a:lstStyle/>
          <a:p>
            <a:fld id="{120E366F-E7CF-E248-ADED-139E5FDB1E29}" type="slidenum">
              <a:rPr lang="en-GB" smtClean="0"/>
              <a:t>12</a:t>
            </a:fld>
            <a:endParaRPr lang="en-GB"/>
          </a:p>
        </p:txBody>
      </p:sp>
    </p:spTree>
    <p:extLst>
      <p:ext uri="{BB962C8B-B14F-4D97-AF65-F5344CB8AC3E}">
        <p14:creationId xmlns:p14="http://schemas.microsoft.com/office/powerpoint/2010/main" val="376672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My assertion is that we want to investigate those systems that have high theoretical decay.</a:t>
            </a:r>
          </a:p>
          <a:p>
            <a:endParaRPr lang="en-GB" dirty="0"/>
          </a:p>
          <a:p>
            <a:r>
              <a:rPr lang="en-GB" dirty="0"/>
              <a:t>Those with low observed variance are hopefully confirmed to be decaying or not to some level of statistical significance, or can be confirmed with some further measurement to bring down the observed variance.</a:t>
            </a:r>
          </a:p>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13</a:t>
            </a:fld>
            <a:endParaRPr lang="en-GB"/>
          </a:p>
        </p:txBody>
      </p:sp>
    </p:spTree>
    <p:extLst>
      <p:ext uri="{BB962C8B-B14F-4D97-AF65-F5344CB8AC3E}">
        <p14:creationId xmlns:p14="http://schemas.microsoft.com/office/powerpoint/2010/main" val="33712402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Arial" panose="020B0604020202020204" pitchFamily="34" charset="0"/>
              <a:buChar char="•"/>
            </a:pPr>
            <a:r>
              <a:rPr lang="en-GB" dirty="0"/>
              <a:t>This is not an easy problem </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     Fundamental limit due to sampling rate lower limit: most Tess cadences are 2 minutes, I think some 20s going forward and full frame images every 30 minutes.</a:t>
            </a:r>
          </a:p>
          <a:p>
            <a:pPr marL="457200" marR="0" lvl="1" indent="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     Large experimental error, especially from citizen-scientist data, but they are crucial to provide longer baseline time ranges of transit observations.</a:t>
            </a:r>
          </a:p>
          <a:p>
            <a:pPr marL="742950" lvl="1" indent="-285750">
              <a:buFont typeface="Arial" panose="020B0604020202020204" pitchFamily="34" charset="0"/>
              <a:buChar char="•"/>
            </a:pPr>
            <a:r>
              <a:rPr lang="en-GB" dirty="0"/>
              <a:t>Data comes from lots of </a:t>
            </a:r>
            <a:r>
              <a:rPr lang="en-GB" dirty="0" err="1"/>
              <a:t>inhomogenous</a:t>
            </a:r>
            <a:r>
              <a:rPr lang="en-GB" dirty="0"/>
              <a:t> sources, just the other week there was a paper about how you shouldn’t rely on </a:t>
            </a:r>
            <a:r>
              <a:rPr lang="en-GB" dirty="0" err="1"/>
              <a:t>inhomogenously</a:t>
            </a:r>
            <a:r>
              <a:rPr lang="en-GB" dirty="0"/>
              <a:t> fitted transit times, but should rather model light curves directly in a consistent manner if you want to fit decays.</a:t>
            </a:r>
          </a:p>
          <a:p>
            <a:pPr marL="742950" lvl="1" indent="-285750">
              <a:buFont typeface="Arial" panose="020B0604020202020204" pitchFamily="34" charset="0"/>
              <a:buChar char="•"/>
            </a:pPr>
            <a:r>
              <a:rPr lang="en-GB" dirty="0"/>
              <a:t>Not all TTV is the result of tidal dissipation with respect to the star. Other gravitational perturbations can have TTV effects too, including </a:t>
            </a:r>
            <a:r>
              <a:rPr lang="en-GB" dirty="0" err="1"/>
              <a:t>precessional</a:t>
            </a:r>
            <a:r>
              <a:rPr lang="en-GB" dirty="0"/>
              <a:t> effects like: </a:t>
            </a:r>
          </a:p>
          <a:p>
            <a:pPr marL="1143000" lvl="2" indent="-228600">
              <a:buFont typeface="Arial" panose="020B0604020202020204" pitchFamily="34" charset="0"/>
              <a:buChar char="•"/>
            </a:pPr>
            <a:r>
              <a:rPr lang="en-GB" dirty="0"/>
              <a:t>Quadrupole field as a result of rotational flattening</a:t>
            </a:r>
          </a:p>
          <a:p>
            <a:pPr marL="1143000" lvl="2" indent="-228600">
              <a:buFont typeface="Arial" panose="020B0604020202020204" pitchFamily="34" charset="0"/>
              <a:buChar char="•"/>
            </a:pPr>
            <a:r>
              <a:rPr lang="en-GB" dirty="0"/>
              <a:t>Tidal </a:t>
            </a:r>
            <a:r>
              <a:rPr lang="en-GB" dirty="0" err="1"/>
              <a:t>precessional</a:t>
            </a:r>
            <a:r>
              <a:rPr lang="en-GB" dirty="0"/>
              <a:t> effects (</a:t>
            </a:r>
            <a:r>
              <a:rPr lang="en-GB" dirty="0" err="1"/>
              <a:t>Raggozine</a:t>
            </a:r>
            <a:r>
              <a:rPr lang="en-GB" dirty="0"/>
              <a:t> and Wolf 2009)</a:t>
            </a:r>
          </a:p>
          <a:p>
            <a:pPr marL="1143000" lvl="2" indent="-228600">
              <a:buFont typeface="Arial" panose="020B0604020202020204" pitchFamily="34" charset="0"/>
              <a:buChar char="•"/>
            </a:pPr>
            <a:r>
              <a:rPr lang="en-GB" dirty="0"/>
              <a:t>Companion planets creating non-spherical potentials</a:t>
            </a:r>
          </a:p>
          <a:p>
            <a:pPr marL="1143000" lvl="2" indent="-228600">
              <a:buFont typeface="Arial" panose="020B0604020202020204" pitchFamily="34" charset="0"/>
              <a:buChar char="•"/>
            </a:pPr>
            <a:r>
              <a:rPr lang="en-GB" dirty="0"/>
              <a:t>General relativistic effects</a:t>
            </a:r>
          </a:p>
          <a:p>
            <a:pPr marL="742950" lvl="1" indent="-285750">
              <a:buFont typeface="Arial" panose="020B0604020202020204" pitchFamily="34" charset="0"/>
              <a:buChar char="•"/>
            </a:pPr>
            <a:r>
              <a:rPr lang="en-GB" dirty="0"/>
              <a:t>Fitting lots of light curves is slow and getting access to many light curves can be hard </a:t>
            </a:r>
          </a:p>
          <a:p>
            <a:pPr marL="1143000" lvl="2" indent="-228600">
              <a:buFont typeface="Arial" panose="020B0604020202020204" pitchFamily="34" charset="0"/>
              <a:buChar char="•"/>
            </a:pPr>
            <a:r>
              <a:rPr lang="en-GB" dirty="0"/>
              <a:t>Let’s work off existing fitted transit times</a:t>
            </a:r>
          </a:p>
          <a:p>
            <a:endParaRPr lang="en-GB" dirty="0"/>
          </a:p>
          <a:p>
            <a:r>
              <a:rPr lang="en-GB" dirty="0"/>
              <a:t>In fact, because decay per epoch compounds over time. Theory suggests that decay is roughly constant per orbit. As the planet decays it undergoes more orbits per year, so the decay per time goes up.</a:t>
            </a:r>
          </a:p>
          <a:p>
            <a:endParaRPr lang="en-GB" dirty="0"/>
          </a:p>
          <a:p>
            <a:r>
              <a:rPr lang="en-GB" dirty="0"/>
              <a:t>After 10 years we’re talking about a total transit time variation of more like 300s for WASP-12b.</a:t>
            </a:r>
          </a:p>
        </p:txBody>
      </p:sp>
      <p:sp>
        <p:nvSpPr>
          <p:cNvPr id="4" name="Slide Number Placeholder 3"/>
          <p:cNvSpPr>
            <a:spLocks noGrp="1"/>
          </p:cNvSpPr>
          <p:nvPr>
            <p:ph type="sldNum" sz="quarter" idx="5"/>
          </p:nvPr>
        </p:nvSpPr>
        <p:spPr/>
        <p:txBody>
          <a:bodyPr/>
          <a:lstStyle/>
          <a:p>
            <a:fld id="{120E366F-E7CF-E248-ADED-139E5FDB1E29}" type="slidenum">
              <a:rPr lang="en-GB" smtClean="0"/>
              <a:t>15</a:t>
            </a:fld>
            <a:endParaRPr lang="en-GB"/>
          </a:p>
        </p:txBody>
      </p:sp>
    </p:spTree>
    <p:extLst>
      <p:ext uri="{BB962C8B-B14F-4D97-AF65-F5344CB8AC3E}">
        <p14:creationId xmlns:p14="http://schemas.microsoft.com/office/powerpoint/2010/main" val="3675306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16</a:t>
            </a:fld>
            <a:endParaRPr lang="en-GB"/>
          </a:p>
        </p:txBody>
      </p:sp>
    </p:spTree>
    <p:extLst>
      <p:ext uri="{BB962C8B-B14F-4D97-AF65-F5344CB8AC3E}">
        <p14:creationId xmlns:p14="http://schemas.microsoft.com/office/powerpoint/2010/main" val="23686947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Why do we care about stellar and planetary structure? It’s interesting and important for understanding the evolution of stars and planetary formation.</a:t>
            </a:r>
          </a:p>
          <a:p>
            <a:endParaRPr lang="en-GB" dirty="0"/>
          </a:p>
          <a:p>
            <a:r>
              <a:rPr lang="en-GB" dirty="0"/>
              <a:t>Unfortunately we have limited tools with which to study stellar structure, and even more limited tools with which to study internal planetary structure.</a:t>
            </a:r>
          </a:p>
          <a:p>
            <a:endParaRPr lang="en-GB" dirty="0"/>
          </a:p>
          <a:p>
            <a:r>
              <a:rPr lang="en-GB" dirty="0"/>
              <a:t>We can study oscillations in the brightness of stars over time using asteroseismology, or we can use the frequency dependency of that brightness.</a:t>
            </a:r>
          </a:p>
          <a:p>
            <a:endParaRPr lang="en-GB" dirty="0"/>
          </a:p>
          <a:p>
            <a:r>
              <a:rPr lang="en-GB" dirty="0"/>
              <a:t>We obviously have telescopes like James Webb for atmospheres, but we can’t use that to glean what’s under the surface.</a:t>
            </a:r>
          </a:p>
          <a:p>
            <a:endParaRPr lang="en-GB" dirty="0"/>
          </a:p>
          <a:p>
            <a:r>
              <a:rPr lang="en-GB" dirty="0"/>
              <a:t>So adding to that toolset would be a great new way to test and inform stellar and planetary structure models.</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One new tool to do so is tidal decay.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Here’s our friendly star WASP-12 again, gobbling up WASP-12b, a hot Jupiter that orbits very close to it.</a:t>
            </a:r>
          </a:p>
        </p:txBody>
      </p:sp>
      <p:sp>
        <p:nvSpPr>
          <p:cNvPr id="4" name="Slide Number Placeholder 3"/>
          <p:cNvSpPr>
            <a:spLocks noGrp="1"/>
          </p:cNvSpPr>
          <p:nvPr>
            <p:ph type="sldNum" sz="quarter" idx="5"/>
          </p:nvPr>
        </p:nvSpPr>
        <p:spPr/>
        <p:txBody>
          <a:bodyPr/>
          <a:lstStyle/>
          <a:p>
            <a:fld id="{120E366F-E7CF-E248-ADED-139E5FDB1E29}" type="slidenum">
              <a:rPr lang="en-GB" smtClean="0"/>
              <a:t>2</a:t>
            </a:fld>
            <a:endParaRPr lang="en-GB"/>
          </a:p>
        </p:txBody>
      </p:sp>
    </p:spTree>
    <p:extLst>
      <p:ext uri="{BB962C8B-B14F-4D97-AF65-F5344CB8AC3E}">
        <p14:creationId xmlns:p14="http://schemas.microsoft.com/office/powerpoint/2010/main" val="34839650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What is tidal decay?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b="1" dirty="0"/>
              <a:t>Run through bullet points with reference to the diagram.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 bunch of work by people like </a:t>
            </a:r>
            <a:r>
              <a:rPr lang="en-GB" dirty="0" err="1"/>
              <a:t>Goldreich</a:t>
            </a:r>
            <a:r>
              <a:rPr lang="en-GB" dirty="0"/>
              <a:t>, originating with the study of tidal effects in our solar system, like the Earth-Moon, or Jupiter-Io, gave rise to an equation of tidal decay.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interesting part of that equation involves the stellar tidal dissipation factor.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is a term which encapsulates how much the star bulges when under the gravitational influence of a planet and also how much that bulge will lag behind the orbit of the planet.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This depends directly on internal properties of the star like its rigidity and elastic modulus.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If eccentricity is close to zero and planetary tidal effects are negligible, which is usually the case, a dot, the rate of decay in metres per second, is inversely proportional to the stellar tidal dissipation.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 measuring decay rates can tell you something about the internal structure of the star.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r>
              <a:rPr lang="en-GB" dirty="0"/>
              <a:t>This particularly affects hot Jupiters. Big Jupiter sized gas giants, since they orbit close to their host star. </a:t>
            </a:r>
          </a:p>
          <a:p>
            <a:endParaRPr lang="en-GB" dirty="0"/>
          </a:p>
          <a:p>
            <a:r>
              <a:rPr lang="en-GB" dirty="0"/>
              <a:t>The most famous example, and the only one confirmed to be decaying, is WASP-12b.</a:t>
            </a:r>
          </a:p>
        </p:txBody>
      </p:sp>
      <p:sp>
        <p:nvSpPr>
          <p:cNvPr id="4" name="Slide Number Placeholder 3"/>
          <p:cNvSpPr>
            <a:spLocks noGrp="1"/>
          </p:cNvSpPr>
          <p:nvPr>
            <p:ph type="sldNum" sz="quarter" idx="5"/>
          </p:nvPr>
        </p:nvSpPr>
        <p:spPr/>
        <p:txBody>
          <a:bodyPr/>
          <a:lstStyle/>
          <a:p>
            <a:fld id="{120E366F-E7CF-E248-ADED-139E5FDB1E29}" type="slidenum">
              <a:rPr lang="en-GB" smtClean="0"/>
              <a:t>3</a:t>
            </a:fld>
            <a:endParaRPr lang="en-GB"/>
          </a:p>
        </p:txBody>
      </p:sp>
    </p:spTree>
    <p:extLst>
      <p:ext uri="{BB962C8B-B14F-4D97-AF65-F5344CB8AC3E}">
        <p14:creationId xmlns:p14="http://schemas.microsoft.com/office/powerpoint/2010/main" val="40032758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Some people have inferred constraints on tidal decay by looking at orbital distributions.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Things like: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How the age of planets is distributed relative to distance from their host star.</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Or observed eccentricities or </a:t>
            </a:r>
            <a:r>
              <a:rPr lang="en-GB" sz="1800" dirty="0">
                <a:effectLst/>
                <a:latin typeface="Source Sans Pro" panose="020F0502020204030204" pitchFamily="34" charset="0"/>
              </a:rPr>
              <a:t>spin–orbit misalignment.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800" dirty="0">
              <a:effectLst/>
              <a:latin typeface="Source Sans Pro"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But this is indirect evidence. </a:t>
            </a:r>
          </a:p>
          <a:p>
            <a:endParaRPr lang="en-GB" dirty="0"/>
          </a:p>
          <a:p>
            <a:r>
              <a:rPr lang="en-GB" dirty="0"/>
              <a:t>More directly, we can use transit timing variations aka TTVs.</a:t>
            </a:r>
          </a:p>
          <a:p>
            <a:endParaRPr lang="en-GB" dirty="0"/>
          </a:p>
          <a:p>
            <a:r>
              <a:rPr lang="en-GB" dirty="0"/>
              <a:t>What are TTVs? Deviations of the midpoint transit time from what you would expect if this planet were orbiting in a perfect closed ellipse.</a:t>
            </a:r>
          </a:p>
          <a:p>
            <a:endParaRPr lang="en-GB" dirty="0"/>
          </a:p>
          <a:p>
            <a:r>
              <a:rPr lang="en-GB" dirty="0"/>
              <a:t>In the case of tidal decay, we observe that each transits happen ever so slightly sooner than we might otherwise expect under the assumption of a constant period.</a:t>
            </a:r>
          </a:p>
          <a:p>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Typically the deviations are very small so they’d be indistinguishable on a plot of transit time vs epoch, so instead we plot the TTV directly like this.</a:t>
            </a:r>
          </a:p>
          <a:p>
            <a:endParaRPr lang="en-GB" dirty="0"/>
          </a:p>
          <a:p>
            <a:r>
              <a:rPr lang="en-GB" dirty="0"/>
              <a:t>Another way of looking at this is stacking all the light curves on top of each other, phase folded by some constant period.</a:t>
            </a:r>
          </a:p>
          <a:p>
            <a:endParaRPr lang="en-GB" dirty="0"/>
          </a:p>
          <a:p>
            <a:r>
              <a:rPr lang="en-GB" dirty="0"/>
              <a:t>You can see in this example that the mid times don’t line up super well. In this case the deviations are kind of random rather than systematic, so it’s unlikely to be decay, and more likely to be a form of precession or just noise.</a:t>
            </a:r>
          </a:p>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4</a:t>
            </a:fld>
            <a:endParaRPr lang="en-GB"/>
          </a:p>
        </p:txBody>
      </p:sp>
    </p:spTree>
    <p:extLst>
      <p:ext uri="{BB962C8B-B14F-4D97-AF65-F5344CB8AC3E}">
        <p14:creationId xmlns:p14="http://schemas.microsoft.com/office/powerpoint/2010/main" val="35264642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Main idea: people have studied orbital distributions, they’ve looked into orbital decay of example planets, but what can we understand by analysing a full sample of planets rather than just individual planets?</a:t>
            </a:r>
          </a:p>
          <a:p>
            <a:endParaRPr lang="en-GB" dirty="0"/>
          </a:p>
          <a:p>
            <a:r>
              <a:rPr lang="en-GB" b="1" dirty="0"/>
              <a:t>Run through the bullet points.</a:t>
            </a:r>
          </a:p>
        </p:txBody>
      </p:sp>
      <p:sp>
        <p:nvSpPr>
          <p:cNvPr id="4" name="Slide Number Placeholder 3"/>
          <p:cNvSpPr>
            <a:spLocks noGrp="1"/>
          </p:cNvSpPr>
          <p:nvPr>
            <p:ph type="sldNum" sz="quarter" idx="5"/>
          </p:nvPr>
        </p:nvSpPr>
        <p:spPr/>
        <p:txBody>
          <a:bodyPr/>
          <a:lstStyle/>
          <a:p>
            <a:fld id="{120E366F-E7CF-E248-ADED-139E5FDB1E29}" type="slidenum">
              <a:rPr lang="en-GB" smtClean="0"/>
              <a:t>5</a:t>
            </a:fld>
            <a:endParaRPr lang="en-GB"/>
          </a:p>
        </p:txBody>
      </p:sp>
    </p:spTree>
    <p:extLst>
      <p:ext uri="{BB962C8B-B14F-4D97-AF65-F5344CB8AC3E}">
        <p14:creationId xmlns:p14="http://schemas.microsoft.com/office/powerpoint/2010/main" val="35134597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1" dirty="0"/>
              <a:t>Inputs</a:t>
            </a:r>
          </a:p>
          <a:p>
            <a:endParaRPr lang="en-GB" b="1" dirty="0"/>
          </a:p>
          <a:p>
            <a:pPr lvl="0"/>
            <a:r>
              <a:rPr lang="en-GB" dirty="0"/>
              <a:t>Pre-fitted exoplanet transit light-curve mid times</a:t>
            </a:r>
          </a:p>
          <a:p>
            <a:pPr lvl="1"/>
            <a:r>
              <a:rPr lang="en-GB" dirty="0"/>
              <a:t>More transit mid-times are available than actual light curves</a:t>
            </a:r>
          </a:p>
          <a:p>
            <a:pPr lvl="1"/>
            <a:r>
              <a:rPr lang="en-GB" dirty="0"/>
              <a:t>MCMC is slow and I have a dual-core laptop</a:t>
            </a:r>
          </a:p>
          <a:p>
            <a:endParaRPr lang="en-GB" b="0" dirty="0"/>
          </a:p>
          <a:p>
            <a:pPr lvl="0"/>
            <a:r>
              <a:rPr lang="en-GB" dirty="0"/>
              <a:t>From a variety of professional + citizen-scientist sources</a:t>
            </a:r>
          </a:p>
          <a:p>
            <a:pPr lvl="1"/>
            <a:r>
              <a:rPr lang="en-GB" dirty="0"/>
              <a:t>ExoClock</a:t>
            </a:r>
          </a:p>
          <a:p>
            <a:pPr lvl="1"/>
            <a:r>
              <a:rPr lang="en-GB" dirty="0"/>
              <a:t>Exoplanet Transit Database</a:t>
            </a:r>
          </a:p>
          <a:p>
            <a:pPr lvl="1"/>
            <a:r>
              <a:rPr lang="en-GB" dirty="0"/>
              <a:t>Transit timing en-masse (homogenous light curve fitting of </a:t>
            </a:r>
            <a:r>
              <a:rPr lang="en-GB" i="1" dirty="0"/>
              <a:t>TESS</a:t>
            </a:r>
            <a:r>
              <a:rPr lang="en-GB" dirty="0"/>
              <a:t> data, from </a:t>
            </a:r>
            <a:r>
              <a:rPr lang="en-GB" i="1" dirty="0" err="1"/>
              <a:t>Ivshina</a:t>
            </a:r>
            <a:r>
              <a:rPr lang="en-GB" i="1" dirty="0"/>
              <a:t> &amp; Winn</a:t>
            </a:r>
            <a:r>
              <a:rPr lang="en-GB" dirty="0"/>
              <a:t>)</a:t>
            </a:r>
          </a:p>
          <a:p>
            <a:endParaRPr lang="en-GB" b="0" dirty="0"/>
          </a:p>
          <a:p>
            <a:endParaRPr lang="en-GB" b="1" dirty="0"/>
          </a:p>
          <a:p>
            <a:r>
              <a:rPr lang="en-GB" b="1" dirty="0"/>
              <a:t>Model</a:t>
            </a:r>
          </a:p>
          <a:p>
            <a:endParaRPr lang="en-GB" b="1" dirty="0"/>
          </a:p>
          <a:p>
            <a:r>
              <a:rPr lang="en-GB" b="0" dirty="0"/>
              <a:t>Observed transit time is going to be a function of the reference time, a constant period component and a decay rate component, with some added Gaussian noise representing measurement error.</a:t>
            </a:r>
          </a:p>
          <a:p>
            <a:endParaRPr lang="en-GB" b="0" dirty="0"/>
          </a:p>
          <a:p>
            <a:r>
              <a:rPr lang="en-GB" b="0" dirty="0"/>
              <a:t>Where E stands for epoch, the number of orbits.</a:t>
            </a:r>
          </a:p>
          <a:p>
            <a:endParaRPr lang="en-GB" b="0" dirty="0"/>
          </a:p>
          <a:p>
            <a:r>
              <a:rPr lang="en-GB" b="0" dirty="0"/>
              <a:t>This is the standard way of modelling this problem in the literature, and it’s roughly the relationship that tidal decay theory predicts as well.</a:t>
            </a:r>
          </a:p>
          <a:p>
            <a:endParaRPr lang="en-GB" b="0" dirty="0"/>
          </a:p>
          <a:p>
            <a:r>
              <a:rPr lang="en-GB" b="1" dirty="0"/>
              <a:t>Fitting procedure</a:t>
            </a:r>
          </a:p>
          <a:p>
            <a:endParaRPr lang="en-GB" b="1" dirty="0"/>
          </a:p>
          <a:p>
            <a:pPr lvl="0"/>
            <a:r>
              <a:rPr lang="en-GB" dirty="0"/>
              <a:t>Bayesian linear regression</a:t>
            </a:r>
          </a:p>
          <a:p>
            <a:pPr lvl="1"/>
            <a:r>
              <a:rPr lang="en-GB" dirty="0"/>
              <a:t>i.e. ordinary linear regression but accounting for uncertainties</a:t>
            </a:r>
          </a:p>
          <a:p>
            <a:pPr lvl="1"/>
            <a:r>
              <a:rPr lang="en-GB" dirty="0"/>
              <a:t>Preferable to MCMC: speed, convergence, model evidence, high dimensionality</a:t>
            </a:r>
          </a:p>
          <a:p>
            <a:pPr lvl="0"/>
            <a:r>
              <a:rPr lang="en-GB" dirty="0"/>
              <a:t>Parameterise uncertainty in individual transit time measurements</a:t>
            </a:r>
          </a:p>
          <a:p>
            <a:pPr lvl="1"/>
            <a:r>
              <a:rPr lang="en-GB" dirty="0"/>
              <a:t>Helps account for inaccurate estimations of transit time error</a:t>
            </a:r>
          </a:p>
          <a:p>
            <a:pPr lvl="1"/>
            <a:r>
              <a:rPr lang="en-GB" dirty="0"/>
              <a:t>Like a softer form of outlier detection: de-weight instead of discard</a:t>
            </a:r>
          </a:p>
          <a:p>
            <a:endParaRPr lang="en-GB" b="1" dirty="0"/>
          </a:p>
          <a:p>
            <a:endParaRPr lang="en-GB" b="0" dirty="0"/>
          </a:p>
          <a:p>
            <a:endParaRPr lang="en-GB" b="0" dirty="0"/>
          </a:p>
        </p:txBody>
      </p:sp>
      <p:sp>
        <p:nvSpPr>
          <p:cNvPr id="4" name="Slide Number Placeholder 3"/>
          <p:cNvSpPr>
            <a:spLocks noGrp="1"/>
          </p:cNvSpPr>
          <p:nvPr>
            <p:ph type="sldNum" sz="quarter" idx="5"/>
          </p:nvPr>
        </p:nvSpPr>
        <p:spPr/>
        <p:txBody>
          <a:bodyPr/>
          <a:lstStyle/>
          <a:p>
            <a:fld id="{120E366F-E7CF-E248-ADED-139E5FDB1E29}" type="slidenum">
              <a:rPr lang="en-GB" smtClean="0"/>
              <a:t>6</a:t>
            </a:fld>
            <a:endParaRPr lang="en-GB"/>
          </a:p>
        </p:txBody>
      </p:sp>
    </p:spTree>
    <p:extLst>
      <p:ext uri="{BB962C8B-B14F-4D97-AF65-F5344CB8AC3E}">
        <p14:creationId xmlns:p14="http://schemas.microsoft.com/office/powerpoint/2010/main" val="1025087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Here’s an example of that method at work.</a:t>
            </a:r>
          </a:p>
          <a:p>
            <a:endParaRPr lang="en-GB" dirty="0"/>
          </a:p>
          <a:p>
            <a:r>
              <a:rPr lang="en-GB" dirty="0"/>
              <a:t>We have around 200 or so transit times of Wasp-12b, and like the cartoon plot earlier we’re plotting transit time variation (deviation from a constant period) vs epoch, the number of orbits.</a:t>
            </a:r>
          </a:p>
          <a:p>
            <a:endParaRPr lang="en-GB" dirty="0"/>
          </a:p>
          <a:p>
            <a:r>
              <a:rPr lang="en-GB" dirty="0"/>
              <a:t>We see pretty clearly, to 3 standard deviation error, that a curve fits better than a straight line, i.e. this planet is decaying.</a:t>
            </a:r>
          </a:p>
        </p:txBody>
      </p:sp>
      <p:sp>
        <p:nvSpPr>
          <p:cNvPr id="4" name="Slide Number Placeholder 3"/>
          <p:cNvSpPr>
            <a:spLocks noGrp="1"/>
          </p:cNvSpPr>
          <p:nvPr>
            <p:ph type="sldNum" sz="quarter" idx="5"/>
          </p:nvPr>
        </p:nvSpPr>
        <p:spPr/>
        <p:txBody>
          <a:bodyPr/>
          <a:lstStyle/>
          <a:p>
            <a:fld id="{120E366F-E7CF-E248-ADED-139E5FDB1E29}" type="slidenum">
              <a:rPr lang="en-GB" smtClean="0"/>
              <a:t>7</a:t>
            </a:fld>
            <a:endParaRPr lang="en-GB"/>
          </a:p>
        </p:txBody>
      </p:sp>
    </p:spTree>
    <p:extLst>
      <p:ext uri="{BB962C8B-B14F-4D97-AF65-F5344CB8AC3E}">
        <p14:creationId xmlns:p14="http://schemas.microsoft.com/office/powerpoint/2010/main" val="41455980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So, what do we get if we run this fitting process for 442 known planets?</a:t>
            </a:r>
          </a:p>
          <a:p>
            <a:endParaRPr lang="en-GB" dirty="0"/>
          </a:p>
          <a:p>
            <a:r>
              <a:rPr lang="en-GB" dirty="0"/>
              <a:t>On the y axis we have the observed decay rate that we’ve found by fitting to the transit times, and on the x axis we have the decay predicted by tidal decay theory, which is calculated assuming those planets orbit solar-like stars.</a:t>
            </a:r>
          </a:p>
          <a:p>
            <a:endParaRPr lang="en-GB" dirty="0"/>
          </a:p>
          <a:p>
            <a:r>
              <a:rPr lang="en-GB" dirty="0"/>
              <a:t>This green line is the y=x line where theory is in agreement with observations.</a:t>
            </a:r>
          </a:p>
          <a:p>
            <a:endParaRPr lang="en-GB" dirty="0"/>
          </a:p>
          <a:p>
            <a:r>
              <a:rPr lang="en-GB" dirty="0"/>
              <a:t>Each dot is a planet and the colour corresponds to how statistically significant the observed decay is. The red ones are essentially very high likelihood of decay, whilst the blues ones show no statistically significant decay measurement.</a:t>
            </a:r>
          </a:p>
          <a:p>
            <a:endParaRPr lang="en-GB" dirty="0"/>
          </a:p>
          <a:p>
            <a:r>
              <a:rPr lang="en-GB" dirty="0"/>
              <a:t>First things first, among the red “high likelihood of decay” planets we see some familiar names. These are planets that have already been highlighted in the literature as possible candidates for decay. Our analysis suggests these are indeed decaying, and their decay agrees roughly with that predicted by tidal decay theory.</a:t>
            </a:r>
          </a:p>
          <a:p>
            <a:endParaRPr lang="en-GB" dirty="0"/>
          </a:p>
          <a:p>
            <a:r>
              <a:rPr lang="en-GB" dirty="0"/>
              <a:t>Wasp-12, our familiarly unfriendly star-planet system, has strong evidence for decay and our observation agrees pretty bang on with the theory.</a:t>
            </a:r>
          </a:p>
          <a:p>
            <a:endParaRPr lang="en-GB" dirty="0"/>
          </a:p>
          <a:p>
            <a:r>
              <a:rPr lang="en-GB" dirty="0"/>
              <a:t>Second, I’d like to point out that this area around the green line where tidal theory and observations agree are good candidates for follow up study of tidal decay.</a:t>
            </a:r>
          </a:p>
          <a:p>
            <a:endParaRPr lang="en-GB" dirty="0"/>
          </a:p>
          <a:p>
            <a:r>
              <a:rPr lang="en-GB" dirty="0"/>
              <a:t>But what about this lot? It looks like there are a lot of planets that appear to be decaying faster than what tidal theory would suggest. What’s going on?</a:t>
            </a:r>
          </a:p>
          <a:p>
            <a:endParaRPr lang="en-GB" dirty="0"/>
          </a:p>
          <a:p>
            <a:r>
              <a:rPr lang="en-GB" dirty="0"/>
              <a:t>Well, a few things come into play. The theory calculation assumes the planets are orbiting solar-like stars, that may not be the case. There could be other physical phenomena at play causing TTVs. Some of these at the top left are multi-planet systems, and the influence of companion planets can cause precession which could accidentally be picked up as a decay.</a:t>
            </a:r>
          </a:p>
          <a:p>
            <a:endParaRPr lang="en-GB" dirty="0"/>
          </a:p>
          <a:p>
            <a:r>
              <a:rPr lang="en-GB" dirty="0"/>
              <a:t>It could also just be noisy data. Some of these error bars as you can see are huge. With more observations those will hopefully improve.</a:t>
            </a:r>
          </a:p>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8</a:t>
            </a:fld>
            <a:endParaRPr lang="en-GB"/>
          </a:p>
        </p:txBody>
      </p:sp>
    </p:spTree>
    <p:extLst>
      <p:ext uri="{BB962C8B-B14F-4D97-AF65-F5344CB8AC3E}">
        <p14:creationId xmlns:p14="http://schemas.microsoft.com/office/powerpoint/2010/main" val="1808017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Very preliminary results!</a:t>
            </a:r>
          </a:p>
          <a:p>
            <a:endParaRPr lang="en-GB" dirty="0"/>
          </a:p>
          <a:p>
            <a:r>
              <a:rPr lang="en-GB" sz="2200" dirty="0"/>
              <a:t>Let’s remove some troublesome datapoints at the extremes for the rest of the analysis</a:t>
            </a:r>
          </a:p>
          <a:p>
            <a:pPr lvl="1"/>
            <a:r>
              <a:rPr lang="en-GB" sz="2200" dirty="0"/>
              <a:t>Multi-planet systems</a:t>
            </a:r>
          </a:p>
          <a:p>
            <a:pPr lvl="1"/>
            <a:r>
              <a:rPr lang="en-GB" sz="2200" dirty="0"/>
              <a:t>Planets with few transits</a:t>
            </a:r>
          </a:p>
          <a:p>
            <a:pPr lvl="1"/>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From numerical simulations of tidal mechanisms by Professor </a:t>
            </a:r>
            <a:r>
              <a:rPr lang="en-GB" sz="1800" dirty="0">
                <a:effectLst/>
                <a:latin typeface="JansonText"/>
              </a:rPr>
              <a:t>Gordon </a:t>
            </a:r>
            <a:r>
              <a:rPr lang="en-GB" dirty="0"/>
              <a:t>Ogilvie Q’* is typically placed around or greater than 10^5, so it is surprising that we see so many star-planet systems lower than this.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i.e. they appear to be decaying more than they should. </a:t>
            </a:r>
          </a:p>
          <a:p>
            <a:endParaRPr lang="en-GB" dirty="0"/>
          </a:p>
          <a:p>
            <a:r>
              <a:rPr lang="en-GB" dirty="0"/>
              <a:t>Interestingly though the well-studied planets like WASP-12b agree with literature values.</a:t>
            </a:r>
          </a:p>
          <a:p>
            <a:endParaRPr lang="en-GB" dirty="0"/>
          </a:p>
          <a:p>
            <a:r>
              <a:rPr lang="en-GB" dirty="0"/>
              <a:t>Maybe it’s noise, maybe my assumptions are wrong, or maybe something more interesting is going on?</a:t>
            </a:r>
          </a:p>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9</a:t>
            </a:fld>
            <a:endParaRPr lang="en-GB"/>
          </a:p>
        </p:txBody>
      </p:sp>
    </p:spTree>
    <p:extLst>
      <p:ext uri="{BB962C8B-B14F-4D97-AF65-F5344CB8AC3E}">
        <p14:creationId xmlns:p14="http://schemas.microsoft.com/office/powerpoint/2010/main" val="16220916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0DACD-35C0-4B70-E90D-6D06CB8ED775}"/>
              </a:ext>
            </a:extLst>
          </p:cNvPr>
          <p:cNvSpPr>
            <a:spLocks noGrp="1"/>
          </p:cNvSpPr>
          <p:nvPr>
            <p:ph type="ctrTitle"/>
          </p:nvPr>
        </p:nvSpPr>
        <p:spPr>
          <a:xfrm>
            <a:off x="1524000" y="1122363"/>
            <a:ext cx="9144000" cy="2387600"/>
          </a:xfrm>
          <a:noFill/>
        </p:spPr>
        <p:txBody>
          <a:bodyPr anchor="ctr" anchorCtr="0"/>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815CE53F-5262-7B4F-DF5D-7DE8A176CA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5" name="Footer Placeholder 4">
            <a:extLst>
              <a:ext uri="{FF2B5EF4-FFF2-40B4-BE49-F238E27FC236}">
                <a16:creationId xmlns:a16="http://schemas.microsoft.com/office/drawing/2014/main" id="{63ED30E4-33C3-C33E-247F-4A59CA8AE5B8}"/>
              </a:ext>
            </a:extLst>
          </p:cNvPr>
          <p:cNvSpPr>
            <a:spLocks noGrp="1"/>
          </p:cNvSpPr>
          <p:nvPr>
            <p:ph type="ftr" sz="quarter" idx="11"/>
          </p:nvPr>
        </p:nvSpPr>
        <p:spPr>
          <a:xfrm>
            <a:off x="630621" y="6356350"/>
            <a:ext cx="7522779"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FAC336E9-A5E3-35E3-69EB-55DE67FC8DAA}"/>
              </a:ext>
            </a:extLst>
          </p:cNvPr>
          <p:cNvSpPr>
            <a:spLocks noGrp="1"/>
          </p:cNvSpPr>
          <p:nvPr>
            <p:ph type="sldNum" sz="quarter" idx="12"/>
          </p:nvPr>
        </p:nvSpPr>
        <p:spPr/>
        <p:txBody>
          <a:bodyPr/>
          <a:lstStyle/>
          <a:p>
            <a:fld id="{C8315AF6-B4B7-9044-ABAB-B18384B3885D}" type="slidenum">
              <a:rPr lang="en-GB" smtClean="0"/>
              <a:t>‹#›</a:t>
            </a:fld>
            <a:endParaRPr lang="en-GB" dirty="0"/>
          </a:p>
        </p:txBody>
      </p:sp>
    </p:spTree>
    <p:extLst>
      <p:ext uri="{BB962C8B-B14F-4D97-AF65-F5344CB8AC3E}">
        <p14:creationId xmlns:p14="http://schemas.microsoft.com/office/powerpoint/2010/main" val="1221561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D0D1A-85C1-125A-F488-05A5937A04D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B7334AD1-22A5-E7A3-9506-863E4E5DA9B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AC909EB4-1D8F-1EA5-F4AF-9A33DDD0FF86}"/>
              </a:ext>
            </a:extLst>
          </p:cNvPr>
          <p:cNvSpPr>
            <a:spLocks noGrp="1"/>
          </p:cNvSpPr>
          <p:nvPr>
            <p:ph type="ftr" sz="quarter" idx="11"/>
          </p:nvPr>
        </p:nvSpPr>
        <p:spPr>
          <a:xfrm>
            <a:off x="630621" y="6356350"/>
            <a:ext cx="7522779"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17E546FE-DB92-BDD1-2758-C8B74F9FD925}"/>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670693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B2A65E-005B-754A-89FB-0E725115571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B446AE8D-21CB-27D3-C97F-B70FB48C55C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Footer Placeholder 4">
            <a:extLst>
              <a:ext uri="{FF2B5EF4-FFF2-40B4-BE49-F238E27FC236}">
                <a16:creationId xmlns:a16="http://schemas.microsoft.com/office/drawing/2014/main" id="{2E947BFC-9F42-3235-7F78-430EA216F65E}"/>
              </a:ext>
            </a:extLst>
          </p:cNvPr>
          <p:cNvSpPr>
            <a:spLocks noGrp="1"/>
          </p:cNvSpPr>
          <p:nvPr>
            <p:ph type="ftr" sz="quarter" idx="11"/>
          </p:nvPr>
        </p:nvSpPr>
        <p:spPr>
          <a:xfrm>
            <a:off x="838200" y="6356350"/>
            <a:ext cx="73152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8113583B-8747-B2FB-E0F8-58D875346B8C}"/>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1370620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B8B78-97C0-C4B8-AD8B-DAA9DEDA72F4}"/>
              </a:ext>
            </a:extLst>
          </p:cNvPr>
          <p:cNvSpPr>
            <a:spLocks noGrp="1"/>
          </p:cNvSpPr>
          <p:nvPr>
            <p:ph type="title"/>
          </p:nvPr>
        </p:nvSpPr>
        <p:spPr/>
        <p:txBody>
          <a:bodyPr/>
          <a:lstStyle/>
          <a:p>
            <a:r>
              <a:rPr lang="en-GB" dirty="0"/>
              <a:t>Click to edit Master title style</a:t>
            </a:r>
          </a:p>
        </p:txBody>
      </p:sp>
      <p:sp>
        <p:nvSpPr>
          <p:cNvPr id="3" name="Content Placeholder 2">
            <a:extLst>
              <a:ext uri="{FF2B5EF4-FFF2-40B4-BE49-F238E27FC236}">
                <a16:creationId xmlns:a16="http://schemas.microsoft.com/office/drawing/2014/main" id="{451298BB-C645-E9AB-37EF-C58795D63AA5}"/>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5" name="Footer Placeholder 4">
            <a:extLst>
              <a:ext uri="{FF2B5EF4-FFF2-40B4-BE49-F238E27FC236}">
                <a16:creationId xmlns:a16="http://schemas.microsoft.com/office/drawing/2014/main" id="{28EB578B-7809-F0F3-9A42-75175BFA75C2}"/>
              </a:ext>
            </a:extLst>
          </p:cNvPr>
          <p:cNvSpPr>
            <a:spLocks noGrp="1"/>
          </p:cNvSpPr>
          <p:nvPr>
            <p:ph type="ftr" sz="quarter" idx="11"/>
          </p:nvPr>
        </p:nvSpPr>
        <p:spPr>
          <a:xfrm>
            <a:off x="630621" y="6356350"/>
            <a:ext cx="7522779"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7F7FC0F5-379E-C83B-12E6-EC51FF6CF8F2}"/>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624174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5321E-00E3-3731-83C0-8829521F968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040CBDA-4A9D-38E3-1043-F61C2E112D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5" name="Footer Placeholder 4">
            <a:extLst>
              <a:ext uri="{FF2B5EF4-FFF2-40B4-BE49-F238E27FC236}">
                <a16:creationId xmlns:a16="http://schemas.microsoft.com/office/drawing/2014/main" id="{BC7AD323-2BA7-ED25-0A27-FD915D3AF446}"/>
              </a:ext>
            </a:extLst>
          </p:cNvPr>
          <p:cNvSpPr>
            <a:spLocks noGrp="1"/>
          </p:cNvSpPr>
          <p:nvPr>
            <p:ph type="ftr" sz="quarter" idx="11"/>
          </p:nvPr>
        </p:nvSpPr>
        <p:spPr>
          <a:xfrm>
            <a:off x="831850" y="6356350"/>
            <a:ext cx="732155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B7D7004-99B1-9804-3EDE-45E1C4DB960A}"/>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1683253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9C1D-14B9-1458-88FE-C976DB09BA5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2C8AFEA-A0D2-55CB-CF3F-DCD79CC7F7A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03D628E-63F0-DA51-2551-24EFFBF51EA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a:extLst>
              <a:ext uri="{FF2B5EF4-FFF2-40B4-BE49-F238E27FC236}">
                <a16:creationId xmlns:a16="http://schemas.microsoft.com/office/drawing/2014/main" id="{52907BAF-0E4A-F73F-6762-79F01E8D6353}"/>
              </a:ext>
            </a:extLst>
          </p:cNvPr>
          <p:cNvSpPr>
            <a:spLocks noGrp="1"/>
          </p:cNvSpPr>
          <p:nvPr>
            <p:ph type="ftr" sz="quarter" idx="11"/>
          </p:nvPr>
        </p:nvSpPr>
        <p:spPr>
          <a:xfrm>
            <a:off x="838200" y="6356350"/>
            <a:ext cx="73152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91E19AC6-B963-E5A7-4CFE-2C09BFB47D17}"/>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454941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A4856-90A8-2D42-68F3-32F99C3345E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E2E3A49-5A35-BAE0-3F91-624127E5DC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23AB46F-39BA-67D0-5083-CDA6F84097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4F49F877-9643-D872-AC93-0579ED3C16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11757EE-044A-2DFA-ECCF-F19CFF6B5BC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8" name="Footer Placeholder 7">
            <a:extLst>
              <a:ext uri="{FF2B5EF4-FFF2-40B4-BE49-F238E27FC236}">
                <a16:creationId xmlns:a16="http://schemas.microsoft.com/office/drawing/2014/main" id="{608219AE-3A37-FE3C-FF6D-8E4CB5F9A154}"/>
              </a:ext>
            </a:extLst>
          </p:cNvPr>
          <p:cNvSpPr>
            <a:spLocks noGrp="1"/>
          </p:cNvSpPr>
          <p:nvPr>
            <p:ph type="ftr" sz="quarter" idx="11"/>
          </p:nvPr>
        </p:nvSpPr>
        <p:spPr>
          <a:xfrm>
            <a:off x="839788" y="6356350"/>
            <a:ext cx="7313612"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18789205-85FC-1075-8B85-91961207A505}"/>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649840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130C-EDC0-A0BA-6D39-42A365635D73}"/>
              </a:ext>
            </a:extLst>
          </p:cNvPr>
          <p:cNvSpPr>
            <a:spLocks noGrp="1"/>
          </p:cNvSpPr>
          <p:nvPr>
            <p:ph type="title"/>
          </p:nvPr>
        </p:nvSpPr>
        <p:spPr/>
        <p:txBody>
          <a:bodyPr/>
          <a:lstStyle/>
          <a:p>
            <a:r>
              <a:rPr lang="en-GB"/>
              <a:t>Click to edit Master title style</a:t>
            </a:r>
          </a:p>
        </p:txBody>
      </p:sp>
      <p:sp>
        <p:nvSpPr>
          <p:cNvPr id="4" name="Footer Placeholder 3">
            <a:extLst>
              <a:ext uri="{FF2B5EF4-FFF2-40B4-BE49-F238E27FC236}">
                <a16:creationId xmlns:a16="http://schemas.microsoft.com/office/drawing/2014/main" id="{26C156A7-9F4E-041C-4475-7A1D68FA98FE}"/>
              </a:ext>
            </a:extLst>
          </p:cNvPr>
          <p:cNvSpPr>
            <a:spLocks noGrp="1"/>
          </p:cNvSpPr>
          <p:nvPr>
            <p:ph type="ftr" sz="quarter" idx="11"/>
          </p:nvPr>
        </p:nvSpPr>
        <p:spPr>
          <a:xfrm>
            <a:off x="630621" y="6356350"/>
            <a:ext cx="7522779"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1E6D7468-A808-D32C-FCE9-FE51EDE28282}"/>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385895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F9F14D9-129E-6625-FF7B-A86362EB87C8}"/>
              </a:ext>
            </a:extLst>
          </p:cNvPr>
          <p:cNvSpPr>
            <a:spLocks noGrp="1"/>
          </p:cNvSpPr>
          <p:nvPr>
            <p:ph type="ftr" sz="quarter" idx="11"/>
          </p:nvPr>
        </p:nvSpPr>
        <p:spPr>
          <a:xfrm>
            <a:off x="630621" y="6356350"/>
            <a:ext cx="7522779"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714D0E67-86B5-6229-607C-7828BE846087}"/>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434431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B183D-0F93-043C-B716-86A8D986B9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46299B9D-8B67-A964-4745-179F4A9A8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2776768-2D4E-4E6B-66FD-63387B613B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6" name="Footer Placeholder 5">
            <a:extLst>
              <a:ext uri="{FF2B5EF4-FFF2-40B4-BE49-F238E27FC236}">
                <a16:creationId xmlns:a16="http://schemas.microsoft.com/office/drawing/2014/main" id="{36EC493B-A005-4DB5-FB7F-4D0B14976734}"/>
              </a:ext>
            </a:extLst>
          </p:cNvPr>
          <p:cNvSpPr>
            <a:spLocks noGrp="1"/>
          </p:cNvSpPr>
          <p:nvPr>
            <p:ph type="ftr" sz="quarter" idx="11"/>
          </p:nvPr>
        </p:nvSpPr>
        <p:spPr>
          <a:xfrm>
            <a:off x="839788" y="6356350"/>
            <a:ext cx="7313612"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CEEF0BB-FD23-E4F3-91AB-8911F417FDC8}"/>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2660889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86CA-5426-249B-1ACA-BC900982640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F3B2230A-E29E-80EF-0F13-D4635401D5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1FEA183-D58E-72C1-38B5-B36D5703A2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6" name="Footer Placeholder 5">
            <a:extLst>
              <a:ext uri="{FF2B5EF4-FFF2-40B4-BE49-F238E27FC236}">
                <a16:creationId xmlns:a16="http://schemas.microsoft.com/office/drawing/2014/main" id="{8DD24056-E626-6514-EA56-7F716A3024B9}"/>
              </a:ext>
            </a:extLst>
          </p:cNvPr>
          <p:cNvSpPr>
            <a:spLocks noGrp="1"/>
          </p:cNvSpPr>
          <p:nvPr>
            <p:ph type="ftr" sz="quarter" idx="11"/>
          </p:nvPr>
        </p:nvSpPr>
        <p:spPr>
          <a:xfrm>
            <a:off x="839788" y="6356350"/>
            <a:ext cx="7313612"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BBCDF37D-9790-ACE7-6423-FEEA1886358B}"/>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3100776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D108DE-FAD8-2FC0-F82E-D64E944592C8}"/>
              </a:ext>
            </a:extLst>
          </p:cNvPr>
          <p:cNvSpPr>
            <a:spLocks noGrp="1"/>
          </p:cNvSpPr>
          <p:nvPr>
            <p:ph type="title"/>
          </p:nvPr>
        </p:nvSpPr>
        <p:spPr>
          <a:xfrm>
            <a:off x="0" y="0"/>
            <a:ext cx="12192000" cy="1077685"/>
          </a:xfrm>
          <a:prstGeom prst="rect">
            <a:avLst/>
          </a:prstGeom>
          <a:solidFill>
            <a:schemeClr val="bg2"/>
          </a:solidFill>
        </p:spPr>
        <p:txBody>
          <a:bodyPr vert="horz" lIns="720000" tIns="43200" rIns="720000" bIns="43200" rtlCol="0" anchor="ctr">
            <a:normAutofit/>
          </a:bodyPr>
          <a:lstStyle/>
          <a:p>
            <a:r>
              <a:rPr lang="en-GB" dirty="0"/>
              <a:t>Click to edit Master title style</a:t>
            </a:r>
          </a:p>
        </p:txBody>
      </p:sp>
      <p:sp>
        <p:nvSpPr>
          <p:cNvPr id="3" name="Text Placeholder 2">
            <a:extLst>
              <a:ext uri="{FF2B5EF4-FFF2-40B4-BE49-F238E27FC236}">
                <a16:creationId xmlns:a16="http://schemas.microsoft.com/office/drawing/2014/main" id="{C5E6B815-C40C-B5BC-2F86-572EFD4074D1}"/>
              </a:ext>
            </a:extLst>
          </p:cNvPr>
          <p:cNvSpPr>
            <a:spLocks noGrp="1"/>
          </p:cNvSpPr>
          <p:nvPr>
            <p:ph type="body" idx="1"/>
          </p:nvPr>
        </p:nvSpPr>
        <p:spPr>
          <a:xfrm>
            <a:off x="630621" y="1363320"/>
            <a:ext cx="10930758" cy="4806251"/>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Slide Number Placeholder 5">
            <a:extLst>
              <a:ext uri="{FF2B5EF4-FFF2-40B4-BE49-F238E27FC236}">
                <a16:creationId xmlns:a16="http://schemas.microsoft.com/office/drawing/2014/main" id="{7CACC939-A387-AFBC-F3F9-752B0BB53B2A}"/>
              </a:ext>
            </a:extLst>
          </p:cNvPr>
          <p:cNvSpPr>
            <a:spLocks noGrp="1"/>
          </p:cNvSpPr>
          <p:nvPr>
            <p:ph type="sldNum" sz="quarter" idx="4"/>
          </p:nvPr>
        </p:nvSpPr>
        <p:spPr>
          <a:xfrm>
            <a:off x="8818179" y="636686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315AF6-B4B7-9044-ABAB-B18384B3885D}" type="slidenum">
              <a:rPr lang="en-GB" smtClean="0"/>
              <a:t>‹#›</a:t>
            </a:fld>
            <a:endParaRPr lang="en-GB"/>
          </a:p>
        </p:txBody>
      </p:sp>
      <p:sp>
        <p:nvSpPr>
          <p:cNvPr id="4" name="Footer Placeholder 3">
            <a:extLst>
              <a:ext uri="{FF2B5EF4-FFF2-40B4-BE49-F238E27FC236}">
                <a16:creationId xmlns:a16="http://schemas.microsoft.com/office/drawing/2014/main" id="{44282B4C-1DC2-DD9A-CD2A-17545FB33937}"/>
              </a:ext>
            </a:extLst>
          </p:cNvPr>
          <p:cNvSpPr>
            <a:spLocks noGrp="1"/>
          </p:cNvSpPr>
          <p:nvPr>
            <p:ph type="ftr" sz="quarter" idx="3"/>
          </p:nvPr>
        </p:nvSpPr>
        <p:spPr>
          <a:xfrm>
            <a:off x="630621" y="6356350"/>
            <a:ext cx="7522779"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GB" dirty="0"/>
          </a:p>
        </p:txBody>
      </p:sp>
    </p:spTree>
    <p:extLst>
      <p:ext uri="{BB962C8B-B14F-4D97-AF65-F5344CB8AC3E}">
        <p14:creationId xmlns:p14="http://schemas.microsoft.com/office/powerpoint/2010/main" val="16115333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exoplanets.nasa.gov/news/1375/wasp-12b-an-egg-shaped-plane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hyperlink" Target="https://solar-system-comics-new.fandom.com/wiki/WASP-12b" TargetMode="External"/><Relationship Id="rId7" Type="http://schemas.openxmlformats.org/officeDocument/2006/relationships/image" Target="../media/image30.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hyperlink" Target="https://www.deviantart.com/nana57n/art/Crazy-Exoplanets-WASP-12-B-727904141" TargetMode="External"/><Relationship Id="rId4" Type="http://schemas.openxmlformats.org/officeDocument/2006/relationships/hyperlink" Target="https://justoutsidetheboxcartoon.com/getting-just-a-bit-too-close-for-comfort/"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s://www.astro.princeton.edu/~burrows/" TargetMode="External"/><Relationship Id="rId5" Type="http://schemas.openxmlformats.org/officeDocument/2006/relationships/hyperlink" Target="https://en.wikipedia.org/wiki/Asteroseismology#/media/File:&#22826;&#38525;&#20869;&#37096;&#12398;&#23450;&#22312;&#27874;.PNG" TargetMode="Externa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hyperlink" Target="https://ui.adsabs.harvard.edu/abs/2012Sci...336.1133N/abstract" TargetMode="Externa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7.png"/><Relationship Id="rId7"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hyperlink" Target="https://transit-timing.github.io/" TargetMode="External"/><Relationship Id="rId5" Type="http://schemas.openxmlformats.org/officeDocument/2006/relationships/hyperlink" Target="http://var2.astro.cz/ETD/" TargetMode="External"/><Relationship Id="rId4" Type="http://schemas.openxmlformats.org/officeDocument/2006/relationships/hyperlink" Target="https://www.exoclock.space/" TargetMode="External"/><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A68CF-24B3-0C13-A86F-8C4A92CF8F37}"/>
              </a:ext>
            </a:extLst>
          </p:cNvPr>
          <p:cNvSpPr>
            <a:spLocks noGrp="1"/>
          </p:cNvSpPr>
          <p:nvPr>
            <p:ph type="ctrTitle"/>
          </p:nvPr>
        </p:nvSpPr>
        <p:spPr>
          <a:xfrm>
            <a:off x="754380" y="1404479"/>
            <a:ext cx="5783054" cy="2375118"/>
          </a:xfrm>
        </p:spPr>
        <p:txBody>
          <a:bodyPr>
            <a:noAutofit/>
          </a:bodyPr>
          <a:lstStyle/>
          <a:p>
            <a:r>
              <a:rPr lang="en-GB" sz="3400" dirty="0"/>
              <a:t>Investigating stellar structure through orbital decay</a:t>
            </a:r>
          </a:p>
        </p:txBody>
      </p:sp>
      <p:sp>
        <p:nvSpPr>
          <p:cNvPr id="3" name="Subtitle 2">
            <a:extLst>
              <a:ext uri="{FF2B5EF4-FFF2-40B4-BE49-F238E27FC236}">
                <a16:creationId xmlns:a16="http://schemas.microsoft.com/office/drawing/2014/main" id="{54093937-23A4-0774-2189-F852AEE1CF73}"/>
              </a:ext>
            </a:extLst>
          </p:cNvPr>
          <p:cNvSpPr>
            <a:spLocks noGrp="1"/>
          </p:cNvSpPr>
          <p:nvPr>
            <p:ph type="subTitle" idx="1"/>
          </p:nvPr>
        </p:nvSpPr>
        <p:spPr>
          <a:xfrm>
            <a:off x="865921" y="3779597"/>
            <a:ext cx="5559972" cy="1446016"/>
          </a:xfrm>
        </p:spPr>
        <p:txBody>
          <a:bodyPr>
            <a:normAutofit/>
          </a:bodyPr>
          <a:lstStyle/>
          <a:p>
            <a:r>
              <a:rPr lang="en-GB" dirty="0">
                <a:latin typeface="Corbel" panose="020B0503020204020204" pitchFamily="34" charset="0"/>
              </a:rPr>
              <a:t>Lawrence Berry, UCL</a:t>
            </a:r>
          </a:p>
          <a:p>
            <a:r>
              <a:rPr lang="en-GB" dirty="0">
                <a:latin typeface="Corbel" panose="020B0503020204020204" pitchFamily="34" charset="0"/>
              </a:rPr>
              <a:t>Vincent Van Eylen, Ed Bryant</a:t>
            </a:r>
          </a:p>
          <a:p>
            <a:r>
              <a:rPr lang="en-GB" dirty="0">
                <a:latin typeface="Corbel" panose="020B0503020204020204" pitchFamily="34" charset="0"/>
              </a:rPr>
              <a:t>19/12/2023</a:t>
            </a:r>
          </a:p>
        </p:txBody>
      </p:sp>
      <p:sp>
        <p:nvSpPr>
          <p:cNvPr id="4" name="Slide Number Placeholder 3">
            <a:extLst>
              <a:ext uri="{FF2B5EF4-FFF2-40B4-BE49-F238E27FC236}">
                <a16:creationId xmlns:a16="http://schemas.microsoft.com/office/drawing/2014/main" id="{9492195B-398E-A1F4-1CE5-99B85E69ABAA}"/>
              </a:ext>
            </a:extLst>
          </p:cNvPr>
          <p:cNvSpPr>
            <a:spLocks noGrp="1"/>
          </p:cNvSpPr>
          <p:nvPr>
            <p:ph type="sldNum" sz="quarter" idx="12"/>
          </p:nvPr>
        </p:nvSpPr>
        <p:spPr/>
        <p:txBody>
          <a:bodyPr/>
          <a:lstStyle/>
          <a:p>
            <a:fld id="{C8315AF6-B4B7-9044-ABAB-B18384B3885D}" type="slidenum">
              <a:rPr lang="en-GB" smtClean="0"/>
              <a:t>1</a:t>
            </a:fld>
            <a:endParaRPr lang="en-GB" dirty="0"/>
          </a:p>
        </p:txBody>
      </p:sp>
      <p:pic>
        <p:nvPicPr>
          <p:cNvPr id="5" name="Picture 4" descr="A cartoon of a planet with a face and a planet in space&#10;&#10;Description automatically generated">
            <a:extLst>
              <a:ext uri="{FF2B5EF4-FFF2-40B4-BE49-F238E27FC236}">
                <a16:creationId xmlns:a16="http://schemas.microsoft.com/office/drawing/2014/main" id="{D29B4B39-BEE7-F44C-BAB5-8E19DF12576A}"/>
              </a:ext>
            </a:extLst>
          </p:cNvPr>
          <p:cNvPicPr>
            <a:picLocks noChangeAspect="1"/>
          </p:cNvPicPr>
          <p:nvPr/>
        </p:nvPicPr>
        <p:blipFill>
          <a:blip r:embed="rId3"/>
          <a:stretch>
            <a:fillRect/>
          </a:stretch>
        </p:blipFill>
        <p:spPr>
          <a:xfrm>
            <a:off x="6894349" y="1186629"/>
            <a:ext cx="4225596" cy="4225596"/>
          </a:xfrm>
          <a:prstGeom prst="rect">
            <a:avLst/>
          </a:prstGeom>
        </p:spPr>
      </p:pic>
      <p:sp>
        <p:nvSpPr>
          <p:cNvPr id="11" name="Footer Placeholder 10">
            <a:extLst>
              <a:ext uri="{FF2B5EF4-FFF2-40B4-BE49-F238E27FC236}">
                <a16:creationId xmlns:a16="http://schemas.microsoft.com/office/drawing/2014/main" id="{54A840EF-E070-EE9C-D927-DF08191642B3}"/>
              </a:ext>
            </a:extLst>
          </p:cNvPr>
          <p:cNvSpPr>
            <a:spLocks noGrp="1"/>
          </p:cNvSpPr>
          <p:nvPr>
            <p:ph type="ftr" sz="quarter" idx="11"/>
          </p:nvPr>
        </p:nvSpPr>
        <p:spPr/>
        <p:txBody>
          <a:bodyPr/>
          <a:lstStyle/>
          <a:p>
            <a:r>
              <a:rPr lang="en-GB" dirty="0"/>
              <a:t>Figure 1: </a:t>
            </a:r>
            <a:r>
              <a:rPr lang="en-GB" sz="1200" dirty="0">
                <a:hlinkClick r:id="rId4"/>
              </a:rPr>
              <a:t>Exoplanet Exploration</a:t>
            </a:r>
            <a:r>
              <a:rPr lang="en-GB" sz="1200" dirty="0"/>
              <a:t>, NASA/JPL-Caltech</a:t>
            </a:r>
            <a:endParaRPr lang="en-GB" dirty="0"/>
          </a:p>
        </p:txBody>
      </p:sp>
      <p:sp>
        <p:nvSpPr>
          <p:cNvPr id="6" name="TextBox 5">
            <a:extLst>
              <a:ext uri="{FF2B5EF4-FFF2-40B4-BE49-F238E27FC236}">
                <a16:creationId xmlns:a16="http://schemas.microsoft.com/office/drawing/2014/main" id="{98EB1D1B-E7B0-3040-6D73-2ECCC5A6DC07}"/>
              </a:ext>
            </a:extLst>
          </p:cNvPr>
          <p:cNvSpPr txBox="1"/>
          <p:nvPr/>
        </p:nvSpPr>
        <p:spPr>
          <a:xfrm>
            <a:off x="10807537" y="5517482"/>
            <a:ext cx="410923" cy="307777"/>
          </a:xfrm>
          <a:prstGeom prst="rect">
            <a:avLst/>
          </a:prstGeom>
          <a:noFill/>
        </p:spPr>
        <p:txBody>
          <a:bodyPr wrap="square" rtlCol="0">
            <a:spAutoFit/>
          </a:bodyPr>
          <a:lstStyle/>
          <a:p>
            <a:r>
              <a:rPr lang="en-GB" sz="1400" dirty="0"/>
              <a:t>[1]</a:t>
            </a:r>
          </a:p>
        </p:txBody>
      </p:sp>
    </p:spTree>
    <p:extLst>
      <p:ext uri="{BB962C8B-B14F-4D97-AF65-F5344CB8AC3E}">
        <p14:creationId xmlns:p14="http://schemas.microsoft.com/office/powerpoint/2010/main" val="478537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547F9D-7968-7D44-B76B-12BC2B6CADDE}"/>
                  </a:ext>
                </a:extLst>
              </p:cNvPr>
              <p:cNvSpPr>
                <a:spLocks noGrp="1"/>
              </p:cNvSpPr>
              <p:nvPr>
                <p:ph type="title"/>
              </p:nvPr>
            </p:nvSpPr>
            <p:spPr/>
            <p:txBody>
              <a:bodyPr>
                <a:normAutofit/>
              </a:bodyPr>
              <a:lstStyle/>
              <a:p>
                <a:r>
                  <a:rPr lang="en-GB" dirty="0"/>
                  <a:t>How does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𝑄</m:t>
                        </m:r>
                        <m:r>
                          <a:rPr lang="en-GB" b="0" i="1" dirty="0" smtClean="0">
                            <a:latin typeface="Cambria Math" panose="02040503050406030204" pitchFamily="18" charset="0"/>
                          </a:rPr>
                          <m:t>′</m:t>
                        </m:r>
                      </m:e>
                      <m:sub>
                        <m:r>
                          <a:rPr lang="en-GB" b="0" i="1" dirty="0" smtClean="0">
                            <a:latin typeface="Cambria Math" panose="02040503050406030204" pitchFamily="18" charset="0"/>
                          </a:rPr>
                          <m:t>∗</m:t>
                        </m:r>
                      </m:sub>
                    </m:sSub>
                  </m:oMath>
                </a14:m>
                <a:r>
                  <a:rPr lang="en-GB" dirty="0"/>
                  <a:t> relate to stellar properties?</a:t>
                </a:r>
              </a:p>
            </p:txBody>
          </p:sp>
        </mc:Choice>
        <mc:Fallback xmlns="">
          <p:sp>
            <p:nvSpPr>
              <p:cNvPr id="2" name="Title 1">
                <a:extLst>
                  <a:ext uri="{FF2B5EF4-FFF2-40B4-BE49-F238E27FC236}">
                    <a16:creationId xmlns:a16="http://schemas.microsoft.com/office/drawing/2014/main" id="{B3547F9D-7968-7D44-B76B-12BC2B6CADDE}"/>
                  </a:ext>
                </a:extLst>
              </p:cNvPr>
              <p:cNvSpPr>
                <a:spLocks noGrp="1" noRot="1" noChangeAspect="1" noMove="1" noResize="1" noEditPoints="1" noAdjustHandles="1" noChangeArrowheads="1" noChangeShapeType="1" noTextEdit="1"/>
              </p:cNvSpPr>
              <p:nvPr>
                <p:ph type="title"/>
              </p:nvPr>
            </p:nvSpPr>
            <p:spPr>
              <a:blipFill>
                <a:blip r:embed="rId3"/>
                <a:stretch>
                  <a:fillRect b="-1058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3D3D8F3-3C3D-FED0-E9E4-0B932B8F6869}"/>
              </a:ext>
            </a:extLst>
          </p:cNvPr>
          <p:cNvSpPr>
            <a:spLocks noGrp="1"/>
          </p:cNvSpPr>
          <p:nvPr>
            <p:ph type="sldNum" sz="quarter" idx="12"/>
          </p:nvPr>
        </p:nvSpPr>
        <p:spPr/>
        <p:txBody>
          <a:bodyPr/>
          <a:lstStyle/>
          <a:p>
            <a:fld id="{C8315AF6-B4B7-9044-ABAB-B18384B3885D}" type="slidenum">
              <a:rPr lang="en-GB" smtClean="0"/>
              <a:t>10</a:t>
            </a:fld>
            <a:endParaRPr lang="en-GB"/>
          </a:p>
        </p:txBody>
      </p:sp>
      <p:sp>
        <p:nvSpPr>
          <p:cNvPr id="6" name="Footer Placeholder 5">
            <a:extLst>
              <a:ext uri="{FF2B5EF4-FFF2-40B4-BE49-F238E27FC236}">
                <a16:creationId xmlns:a16="http://schemas.microsoft.com/office/drawing/2014/main" id="{A652C669-9B37-F69E-64CA-60D46C45E58B}"/>
              </a:ext>
            </a:extLst>
          </p:cNvPr>
          <p:cNvSpPr>
            <a:spLocks noGrp="1"/>
          </p:cNvSpPr>
          <p:nvPr>
            <p:ph type="ftr" sz="quarter" idx="11"/>
          </p:nvPr>
        </p:nvSpPr>
        <p:spPr/>
        <p:txBody>
          <a:bodyPr/>
          <a:lstStyle/>
          <a:p>
            <a:r>
              <a:rPr lang="en-GB" dirty="0"/>
              <a:t>Figure 15: Berry</a:t>
            </a:r>
          </a:p>
        </p:txBody>
      </p:sp>
      <p:pic>
        <p:nvPicPr>
          <p:cNvPr id="5" name="Picture 4">
            <a:extLst>
              <a:ext uri="{FF2B5EF4-FFF2-40B4-BE49-F238E27FC236}">
                <a16:creationId xmlns:a16="http://schemas.microsoft.com/office/drawing/2014/main" id="{3E13D65B-99D8-1A8A-67CF-32ACE5CA878B}"/>
              </a:ext>
            </a:extLst>
          </p:cNvPr>
          <p:cNvPicPr>
            <a:picLocks noChangeAspect="1"/>
          </p:cNvPicPr>
          <p:nvPr/>
        </p:nvPicPr>
        <p:blipFill>
          <a:blip r:embed="rId4"/>
          <a:srcRect/>
          <a:stretch/>
        </p:blipFill>
        <p:spPr>
          <a:xfrm>
            <a:off x="2209801" y="1451030"/>
            <a:ext cx="7772398" cy="4521465"/>
          </a:xfrm>
          <a:prstGeom prst="rect">
            <a:avLst/>
          </a:prstGeom>
        </p:spPr>
      </p:pic>
      <p:sp>
        <p:nvSpPr>
          <p:cNvPr id="7" name="TextBox 6">
            <a:extLst>
              <a:ext uri="{FF2B5EF4-FFF2-40B4-BE49-F238E27FC236}">
                <a16:creationId xmlns:a16="http://schemas.microsoft.com/office/drawing/2014/main" id="{E88C7061-2040-A4B1-81EF-9E8EC5A95806}"/>
              </a:ext>
            </a:extLst>
          </p:cNvPr>
          <p:cNvSpPr txBox="1"/>
          <p:nvPr/>
        </p:nvSpPr>
        <p:spPr>
          <a:xfrm>
            <a:off x="9932574" y="1297141"/>
            <a:ext cx="514409" cy="307777"/>
          </a:xfrm>
          <a:prstGeom prst="rect">
            <a:avLst/>
          </a:prstGeom>
          <a:noFill/>
        </p:spPr>
        <p:txBody>
          <a:bodyPr wrap="square" rtlCol="0">
            <a:spAutoFit/>
          </a:bodyPr>
          <a:lstStyle/>
          <a:p>
            <a:r>
              <a:rPr lang="en-GB" sz="1400" dirty="0"/>
              <a:t>[15]</a:t>
            </a:r>
          </a:p>
        </p:txBody>
      </p:sp>
    </p:spTree>
    <p:extLst>
      <p:ext uri="{BB962C8B-B14F-4D97-AF65-F5344CB8AC3E}">
        <p14:creationId xmlns:p14="http://schemas.microsoft.com/office/powerpoint/2010/main" val="3669054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999EA-6004-DA39-FFAD-D6947FE1BCD5}"/>
              </a:ext>
            </a:extLst>
          </p:cNvPr>
          <p:cNvSpPr>
            <a:spLocks noGrp="1"/>
          </p:cNvSpPr>
          <p:nvPr>
            <p:ph type="title"/>
          </p:nvPr>
        </p:nvSpPr>
        <p:spPr/>
        <p:txBody>
          <a:bodyPr/>
          <a:lstStyle/>
          <a:p>
            <a:r>
              <a:rPr lang="en-GB" dirty="0"/>
              <a:t>Future work</a:t>
            </a:r>
          </a:p>
        </p:txBody>
      </p:sp>
      <p:sp>
        <p:nvSpPr>
          <p:cNvPr id="3" name="Content Placeholder 2">
            <a:extLst>
              <a:ext uri="{FF2B5EF4-FFF2-40B4-BE49-F238E27FC236}">
                <a16:creationId xmlns:a16="http://schemas.microsoft.com/office/drawing/2014/main" id="{0E7C6B1C-4332-0896-5A99-AED9A7D134D5}"/>
              </a:ext>
            </a:extLst>
          </p:cNvPr>
          <p:cNvSpPr>
            <a:spLocks noGrp="1"/>
          </p:cNvSpPr>
          <p:nvPr>
            <p:ph idx="1"/>
          </p:nvPr>
        </p:nvSpPr>
        <p:spPr/>
        <p:txBody>
          <a:bodyPr>
            <a:normAutofit/>
          </a:bodyPr>
          <a:lstStyle/>
          <a:p>
            <a:r>
              <a:rPr lang="en-GB" dirty="0"/>
              <a:t>Are these relationships real? Are our assumptions okay?</a:t>
            </a:r>
          </a:p>
          <a:p>
            <a:pPr lvl="1"/>
            <a:r>
              <a:rPr lang="en-GB" sz="2800" dirty="0"/>
              <a:t>Other physical phenomena might be at play</a:t>
            </a:r>
          </a:p>
          <a:p>
            <a:pPr lvl="2"/>
            <a:r>
              <a:rPr lang="en-GB" sz="2800" dirty="0"/>
              <a:t>e.g. we might accidentally be catching sinusoidal TTVs due to precession</a:t>
            </a:r>
          </a:p>
          <a:p>
            <a:pPr lvl="1"/>
            <a:r>
              <a:rPr lang="en-GB" sz="2800" dirty="0"/>
              <a:t>Is decay rate constant per epoch?</a:t>
            </a:r>
          </a:p>
          <a:p>
            <a:pPr lvl="1"/>
            <a:r>
              <a:rPr lang="en-GB" sz="2800" dirty="0"/>
              <a:t>Are mid transit times unbiased and Gaussian?</a:t>
            </a:r>
          </a:p>
          <a:p>
            <a:r>
              <a:rPr lang="en-GB" dirty="0"/>
              <a:t>Once we gain confidence in the results, let’s connect these observations with stellar structure theory</a:t>
            </a:r>
          </a:p>
          <a:p>
            <a:r>
              <a:rPr lang="en-GB" dirty="0"/>
              <a:t>These techniques can also help inform which planets we should observe in future</a:t>
            </a:r>
          </a:p>
        </p:txBody>
      </p:sp>
      <p:sp>
        <p:nvSpPr>
          <p:cNvPr id="4" name="Slide Number Placeholder 3">
            <a:extLst>
              <a:ext uri="{FF2B5EF4-FFF2-40B4-BE49-F238E27FC236}">
                <a16:creationId xmlns:a16="http://schemas.microsoft.com/office/drawing/2014/main" id="{DB314191-D52F-294B-6C0C-7613133F1386}"/>
              </a:ext>
            </a:extLst>
          </p:cNvPr>
          <p:cNvSpPr>
            <a:spLocks noGrp="1"/>
          </p:cNvSpPr>
          <p:nvPr>
            <p:ph type="sldNum" sz="quarter" idx="12"/>
          </p:nvPr>
        </p:nvSpPr>
        <p:spPr/>
        <p:txBody>
          <a:bodyPr/>
          <a:lstStyle/>
          <a:p>
            <a:fld id="{C8315AF6-B4B7-9044-ABAB-B18384B3885D}" type="slidenum">
              <a:rPr lang="en-GB" smtClean="0"/>
              <a:t>11</a:t>
            </a:fld>
            <a:endParaRPr lang="en-GB"/>
          </a:p>
        </p:txBody>
      </p:sp>
      <p:sp>
        <p:nvSpPr>
          <p:cNvPr id="7" name="Footer Placeholder 6">
            <a:extLst>
              <a:ext uri="{FF2B5EF4-FFF2-40B4-BE49-F238E27FC236}">
                <a16:creationId xmlns:a16="http://schemas.microsoft.com/office/drawing/2014/main" id="{1609830F-5C8F-5B0D-7CB9-98D3CF38343B}"/>
              </a:ext>
            </a:extLst>
          </p:cNvPr>
          <p:cNvSpPr>
            <a:spLocks noGrp="1"/>
          </p:cNvSpPr>
          <p:nvPr>
            <p:ph type="ftr" sz="quarter" idx="11"/>
          </p:nvPr>
        </p:nvSpPr>
        <p:spPr/>
        <p:txBody>
          <a:bodyPr/>
          <a:lstStyle/>
          <a:p>
            <a:endParaRPr lang="en-GB" dirty="0"/>
          </a:p>
        </p:txBody>
      </p:sp>
    </p:spTree>
    <p:extLst>
      <p:ext uri="{BB962C8B-B14F-4D97-AF65-F5344CB8AC3E}">
        <p14:creationId xmlns:p14="http://schemas.microsoft.com/office/powerpoint/2010/main" val="3622802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AC7646-9209-0DE5-1C0D-CAEB22FDC8C1}"/>
              </a:ext>
            </a:extLst>
          </p:cNvPr>
          <p:cNvSpPr>
            <a:spLocks noGrp="1"/>
          </p:cNvSpPr>
          <p:nvPr>
            <p:ph type="title"/>
          </p:nvPr>
        </p:nvSpPr>
        <p:spPr/>
        <p:txBody>
          <a:bodyPr/>
          <a:lstStyle/>
          <a:p>
            <a:r>
              <a:rPr lang="en-GB" dirty="0"/>
              <a:t>Summary</a:t>
            </a:r>
          </a:p>
        </p:txBody>
      </p:sp>
      <p:sp>
        <p:nvSpPr>
          <p:cNvPr id="3" name="Content Placeholder 2">
            <a:extLst>
              <a:ext uri="{FF2B5EF4-FFF2-40B4-BE49-F238E27FC236}">
                <a16:creationId xmlns:a16="http://schemas.microsoft.com/office/drawing/2014/main" id="{E65F8B90-4DDC-F05A-DEF8-6B6BD89340A0}"/>
              </a:ext>
            </a:extLst>
          </p:cNvPr>
          <p:cNvSpPr>
            <a:spLocks noGrp="1"/>
          </p:cNvSpPr>
          <p:nvPr>
            <p:ph idx="1"/>
          </p:nvPr>
        </p:nvSpPr>
        <p:spPr/>
        <p:txBody>
          <a:bodyPr/>
          <a:lstStyle/>
          <a:p>
            <a:r>
              <a:rPr lang="en-GB" dirty="0"/>
              <a:t>Measuring tidal decay for a large ensemble of stars provides new opportunities for studying stellar structure</a:t>
            </a:r>
          </a:p>
          <a:p>
            <a:r>
              <a:rPr lang="en-GB" dirty="0"/>
              <a:t>Initial results suggest a relationship exists between stellar density/ temperature and the size and lag of a star’s tidal bulge</a:t>
            </a:r>
          </a:p>
          <a:p>
            <a:r>
              <a:rPr lang="en-GB" dirty="0"/>
              <a:t>Understanding these relationships better could help determine the structure of stars!</a:t>
            </a:r>
          </a:p>
        </p:txBody>
      </p:sp>
      <p:sp>
        <p:nvSpPr>
          <p:cNvPr id="4" name="Footer Placeholder 3">
            <a:extLst>
              <a:ext uri="{FF2B5EF4-FFF2-40B4-BE49-F238E27FC236}">
                <a16:creationId xmlns:a16="http://schemas.microsoft.com/office/drawing/2014/main" id="{D6C1A9C9-F700-2190-46DE-CC1F1AAFD137}"/>
              </a:ext>
            </a:extLst>
          </p:cNvPr>
          <p:cNvSpPr>
            <a:spLocks noGrp="1"/>
          </p:cNvSpPr>
          <p:nvPr>
            <p:ph type="ftr" sz="quarter" idx="11"/>
          </p:nvPr>
        </p:nvSpPr>
        <p:spPr/>
        <p:txBody>
          <a:bodyPr/>
          <a:lstStyle/>
          <a:p>
            <a:r>
              <a:rPr lang="en-GB" dirty="0"/>
              <a:t>Figure 16: </a:t>
            </a:r>
            <a:r>
              <a:rPr lang="en-GB" dirty="0">
                <a:hlinkClick r:id="rId3"/>
              </a:rPr>
              <a:t>Solar System Comics</a:t>
            </a:r>
            <a:r>
              <a:rPr lang="en-GB" dirty="0"/>
              <a:t>, Figure 17: </a:t>
            </a:r>
            <a:r>
              <a:rPr lang="en-GB" dirty="0">
                <a:hlinkClick r:id="rId4"/>
              </a:rPr>
              <a:t>Just Outside The Box Cartoons</a:t>
            </a:r>
            <a:r>
              <a:rPr lang="en-GB" dirty="0"/>
              <a:t>, Figure 18: </a:t>
            </a:r>
            <a:r>
              <a:rPr lang="en-GB" dirty="0">
                <a:hlinkClick r:id="rId5"/>
              </a:rPr>
              <a:t>Deviant Art</a:t>
            </a:r>
            <a:r>
              <a:rPr lang="en-GB" dirty="0"/>
              <a:t> </a:t>
            </a:r>
          </a:p>
        </p:txBody>
      </p:sp>
      <p:sp>
        <p:nvSpPr>
          <p:cNvPr id="5" name="Slide Number Placeholder 4">
            <a:extLst>
              <a:ext uri="{FF2B5EF4-FFF2-40B4-BE49-F238E27FC236}">
                <a16:creationId xmlns:a16="http://schemas.microsoft.com/office/drawing/2014/main" id="{2F0040AB-8D7B-8EF9-51EB-ABE2653F4146}"/>
              </a:ext>
            </a:extLst>
          </p:cNvPr>
          <p:cNvSpPr>
            <a:spLocks noGrp="1"/>
          </p:cNvSpPr>
          <p:nvPr>
            <p:ph type="sldNum" sz="quarter" idx="12"/>
          </p:nvPr>
        </p:nvSpPr>
        <p:spPr/>
        <p:txBody>
          <a:bodyPr/>
          <a:lstStyle/>
          <a:p>
            <a:fld id="{C8315AF6-B4B7-9044-ABAB-B18384B3885D}" type="slidenum">
              <a:rPr lang="en-GB" smtClean="0"/>
              <a:t>12</a:t>
            </a:fld>
            <a:endParaRPr lang="en-GB" dirty="0"/>
          </a:p>
        </p:txBody>
      </p:sp>
      <p:pic>
        <p:nvPicPr>
          <p:cNvPr id="6" name="Picture 5">
            <a:extLst>
              <a:ext uri="{FF2B5EF4-FFF2-40B4-BE49-F238E27FC236}">
                <a16:creationId xmlns:a16="http://schemas.microsoft.com/office/drawing/2014/main" id="{C75391FF-2D25-805C-95C7-8BB518FBD783}"/>
              </a:ext>
            </a:extLst>
          </p:cNvPr>
          <p:cNvPicPr>
            <a:picLocks noChangeAspect="1"/>
          </p:cNvPicPr>
          <p:nvPr/>
        </p:nvPicPr>
        <p:blipFill>
          <a:blip r:embed="rId6"/>
          <a:stretch>
            <a:fillRect/>
          </a:stretch>
        </p:blipFill>
        <p:spPr>
          <a:xfrm>
            <a:off x="7524608" y="3858612"/>
            <a:ext cx="3586223" cy="2096633"/>
          </a:xfrm>
          <a:prstGeom prst="rect">
            <a:avLst/>
          </a:prstGeom>
        </p:spPr>
      </p:pic>
      <p:pic>
        <p:nvPicPr>
          <p:cNvPr id="7" name="Picture 6">
            <a:extLst>
              <a:ext uri="{FF2B5EF4-FFF2-40B4-BE49-F238E27FC236}">
                <a16:creationId xmlns:a16="http://schemas.microsoft.com/office/drawing/2014/main" id="{69BEE763-85A4-6282-D441-DFB52EAA50A4}"/>
              </a:ext>
            </a:extLst>
          </p:cNvPr>
          <p:cNvPicPr>
            <a:picLocks noChangeAspect="1"/>
          </p:cNvPicPr>
          <p:nvPr/>
        </p:nvPicPr>
        <p:blipFill>
          <a:blip r:embed="rId7"/>
          <a:stretch>
            <a:fillRect/>
          </a:stretch>
        </p:blipFill>
        <p:spPr>
          <a:xfrm>
            <a:off x="3986297" y="3706778"/>
            <a:ext cx="3200400" cy="2400300"/>
          </a:xfrm>
          <a:prstGeom prst="rect">
            <a:avLst/>
          </a:prstGeom>
        </p:spPr>
      </p:pic>
      <p:pic>
        <p:nvPicPr>
          <p:cNvPr id="8" name="Picture 7">
            <a:extLst>
              <a:ext uri="{FF2B5EF4-FFF2-40B4-BE49-F238E27FC236}">
                <a16:creationId xmlns:a16="http://schemas.microsoft.com/office/drawing/2014/main" id="{14CC679A-0BF1-7C11-86DC-EC9209F267FA}"/>
              </a:ext>
            </a:extLst>
          </p:cNvPr>
          <p:cNvPicPr>
            <a:picLocks noChangeAspect="1"/>
          </p:cNvPicPr>
          <p:nvPr/>
        </p:nvPicPr>
        <p:blipFill>
          <a:blip r:embed="rId8"/>
          <a:stretch>
            <a:fillRect/>
          </a:stretch>
        </p:blipFill>
        <p:spPr>
          <a:xfrm>
            <a:off x="772826" y="4500654"/>
            <a:ext cx="2875561" cy="1174871"/>
          </a:xfrm>
          <a:prstGeom prst="rect">
            <a:avLst/>
          </a:prstGeom>
        </p:spPr>
      </p:pic>
      <p:sp>
        <p:nvSpPr>
          <p:cNvPr id="9" name="TextBox 8">
            <a:extLst>
              <a:ext uri="{FF2B5EF4-FFF2-40B4-BE49-F238E27FC236}">
                <a16:creationId xmlns:a16="http://schemas.microsoft.com/office/drawing/2014/main" id="{D5861B80-0F5F-5C64-FB93-8E12711EB4B9}"/>
              </a:ext>
            </a:extLst>
          </p:cNvPr>
          <p:cNvSpPr txBox="1"/>
          <p:nvPr/>
        </p:nvSpPr>
        <p:spPr>
          <a:xfrm>
            <a:off x="3391181" y="5984436"/>
            <a:ext cx="514409" cy="307777"/>
          </a:xfrm>
          <a:prstGeom prst="rect">
            <a:avLst/>
          </a:prstGeom>
          <a:noFill/>
        </p:spPr>
        <p:txBody>
          <a:bodyPr wrap="square" rtlCol="0">
            <a:spAutoFit/>
          </a:bodyPr>
          <a:lstStyle/>
          <a:p>
            <a:r>
              <a:rPr lang="en-GB" sz="1400" dirty="0"/>
              <a:t>[16]</a:t>
            </a:r>
          </a:p>
        </p:txBody>
      </p:sp>
      <p:sp>
        <p:nvSpPr>
          <p:cNvPr id="10" name="TextBox 9">
            <a:extLst>
              <a:ext uri="{FF2B5EF4-FFF2-40B4-BE49-F238E27FC236}">
                <a16:creationId xmlns:a16="http://schemas.microsoft.com/office/drawing/2014/main" id="{58F40C48-B680-5AB1-9FDE-A15AA9D9111E}"/>
              </a:ext>
            </a:extLst>
          </p:cNvPr>
          <p:cNvSpPr txBox="1"/>
          <p:nvPr/>
        </p:nvSpPr>
        <p:spPr>
          <a:xfrm>
            <a:off x="6961871" y="5984436"/>
            <a:ext cx="514409" cy="307777"/>
          </a:xfrm>
          <a:prstGeom prst="rect">
            <a:avLst/>
          </a:prstGeom>
          <a:noFill/>
        </p:spPr>
        <p:txBody>
          <a:bodyPr wrap="square" rtlCol="0">
            <a:spAutoFit/>
          </a:bodyPr>
          <a:lstStyle/>
          <a:p>
            <a:r>
              <a:rPr lang="en-GB" sz="1400" dirty="0"/>
              <a:t>[17]</a:t>
            </a:r>
          </a:p>
        </p:txBody>
      </p:sp>
      <p:sp>
        <p:nvSpPr>
          <p:cNvPr id="11" name="TextBox 10">
            <a:extLst>
              <a:ext uri="{FF2B5EF4-FFF2-40B4-BE49-F238E27FC236}">
                <a16:creationId xmlns:a16="http://schemas.microsoft.com/office/drawing/2014/main" id="{2AAC0F1A-27C4-F026-CC62-9A18C824BAC6}"/>
              </a:ext>
            </a:extLst>
          </p:cNvPr>
          <p:cNvSpPr txBox="1"/>
          <p:nvPr/>
        </p:nvSpPr>
        <p:spPr>
          <a:xfrm>
            <a:off x="10948371" y="5984435"/>
            <a:ext cx="514409" cy="307777"/>
          </a:xfrm>
          <a:prstGeom prst="rect">
            <a:avLst/>
          </a:prstGeom>
          <a:noFill/>
        </p:spPr>
        <p:txBody>
          <a:bodyPr wrap="square" rtlCol="0">
            <a:spAutoFit/>
          </a:bodyPr>
          <a:lstStyle/>
          <a:p>
            <a:r>
              <a:rPr lang="en-GB" sz="1400" dirty="0"/>
              <a:t>[18]</a:t>
            </a:r>
          </a:p>
        </p:txBody>
      </p:sp>
    </p:spTree>
    <p:extLst>
      <p:ext uri="{BB962C8B-B14F-4D97-AF65-F5344CB8AC3E}">
        <p14:creationId xmlns:p14="http://schemas.microsoft.com/office/powerpoint/2010/main" val="35333214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79519-DD70-F52D-5CCC-938B5B0ADD34}"/>
              </a:ext>
            </a:extLst>
          </p:cNvPr>
          <p:cNvSpPr>
            <a:spLocks noGrp="1"/>
          </p:cNvSpPr>
          <p:nvPr>
            <p:ph type="title"/>
          </p:nvPr>
        </p:nvSpPr>
        <p:spPr/>
        <p:txBody>
          <a:bodyPr>
            <a:normAutofit fontScale="90000"/>
          </a:bodyPr>
          <a:lstStyle/>
          <a:p>
            <a:r>
              <a:rPr lang="en-GB" dirty="0"/>
              <a:t>Appendix A: which planets should we follow up on?</a:t>
            </a:r>
          </a:p>
        </p:txBody>
      </p:sp>
      <p:pic>
        <p:nvPicPr>
          <p:cNvPr id="7" name="Content Placeholder 6" descr="A screen shot of a graph&#10;&#10;Description automatically generated">
            <a:extLst>
              <a:ext uri="{FF2B5EF4-FFF2-40B4-BE49-F238E27FC236}">
                <a16:creationId xmlns:a16="http://schemas.microsoft.com/office/drawing/2014/main" id="{4C63239D-8B04-A42E-FDC9-69155686A503}"/>
              </a:ext>
            </a:extLst>
          </p:cNvPr>
          <p:cNvPicPr>
            <a:picLocks noGrp="1" noChangeAspect="1"/>
          </p:cNvPicPr>
          <p:nvPr>
            <p:ph idx="1"/>
          </p:nvPr>
        </p:nvPicPr>
        <p:blipFill>
          <a:blip r:embed="rId3"/>
          <a:stretch>
            <a:fillRect/>
          </a:stretch>
        </p:blipFill>
        <p:spPr>
          <a:xfrm>
            <a:off x="1965792" y="1452871"/>
            <a:ext cx="8260417" cy="4805362"/>
          </a:xfrm>
        </p:spPr>
      </p:pic>
      <p:sp>
        <p:nvSpPr>
          <p:cNvPr id="4" name="Footer Placeholder 3">
            <a:extLst>
              <a:ext uri="{FF2B5EF4-FFF2-40B4-BE49-F238E27FC236}">
                <a16:creationId xmlns:a16="http://schemas.microsoft.com/office/drawing/2014/main" id="{54859650-073F-4651-416B-C76866F223AE}"/>
              </a:ext>
            </a:extLst>
          </p:cNvPr>
          <p:cNvSpPr>
            <a:spLocks noGrp="1"/>
          </p:cNvSpPr>
          <p:nvPr>
            <p:ph type="ftr" sz="quarter" idx="11"/>
          </p:nvPr>
        </p:nvSpPr>
        <p:spPr/>
        <p:txBody>
          <a:bodyPr/>
          <a:lstStyle/>
          <a:p>
            <a:r>
              <a:rPr lang="en-GB" dirty="0"/>
              <a:t>Figure 19: Berry</a:t>
            </a:r>
          </a:p>
        </p:txBody>
      </p:sp>
      <p:sp>
        <p:nvSpPr>
          <p:cNvPr id="5" name="Slide Number Placeholder 4">
            <a:extLst>
              <a:ext uri="{FF2B5EF4-FFF2-40B4-BE49-F238E27FC236}">
                <a16:creationId xmlns:a16="http://schemas.microsoft.com/office/drawing/2014/main" id="{8C5F5524-2C1F-F26C-81FB-107CF7F2341C}"/>
              </a:ext>
            </a:extLst>
          </p:cNvPr>
          <p:cNvSpPr>
            <a:spLocks noGrp="1"/>
          </p:cNvSpPr>
          <p:nvPr>
            <p:ph type="sldNum" sz="quarter" idx="12"/>
          </p:nvPr>
        </p:nvSpPr>
        <p:spPr/>
        <p:txBody>
          <a:bodyPr/>
          <a:lstStyle/>
          <a:p>
            <a:fld id="{C8315AF6-B4B7-9044-ABAB-B18384B3885D}" type="slidenum">
              <a:rPr lang="en-GB" smtClean="0"/>
              <a:t>13</a:t>
            </a:fld>
            <a:endParaRPr lang="en-GB" dirty="0"/>
          </a:p>
        </p:txBody>
      </p:sp>
      <p:sp>
        <p:nvSpPr>
          <p:cNvPr id="8" name="Slide Number Placeholder 3">
            <a:extLst>
              <a:ext uri="{FF2B5EF4-FFF2-40B4-BE49-F238E27FC236}">
                <a16:creationId xmlns:a16="http://schemas.microsoft.com/office/drawing/2014/main" id="{C59BEEDD-8139-2791-7A1A-3CCCDA024A1A}"/>
              </a:ext>
            </a:extLst>
          </p:cNvPr>
          <p:cNvSpPr txBox="1">
            <a:spLocks/>
          </p:cNvSpPr>
          <p:nvPr/>
        </p:nvSpPr>
        <p:spPr>
          <a:xfrm>
            <a:off x="8818179" y="6366861"/>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8315AF6-B4B7-9044-ABAB-B18384B3885D}" type="slidenum">
              <a:rPr lang="en-GB" smtClean="0"/>
              <a:pPr/>
              <a:t>13</a:t>
            </a:fld>
            <a:endParaRPr lang="en-GB"/>
          </a:p>
        </p:txBody>
      </p:sp>
      <p:sp>
        <p:nvSpPr>
          <p:cNvPr id="10" name="Oval 9">
            <a:extLst>
              <a:ext uri="{FF2B5EF4-FFF2-40B4-BE49-F238E27FC236}">
                <a16:creationId xmlns:a16="http://schemas.microsoft.com/office/drawing/2014/main" id="{A3119641-38BB-6008-F549-A51B38D79AEC}"/>
              </a:ext>
            </a:extLst>
          </p:cNvPr>
          <p:cNvSpPr/>
          <p:nvPr/>
        </p:nvSpPr>
        <p:spPr>
          <a:xfrm rot="19036934">
            <a:off x="8154384" y="4691651"/>
            <a:ext cx="1594221" cy="1017145"/>
          </a:xfrm>
          <a:prstGeom prst="ellipse">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1" name="TextBox 10">
            <a:extLst>
              <a:ext uri="{FF2B5EF4-FFF2-40B4-BE49-F238E27FC236}">
                <a16:creationId xmlns:a16="http://schemas.microsoft.com/office/drawing/2014/main" id="{070406B4-A9D3-0EEA-21CD-0039C3861CDC}"/>
              </a:ext>
            </a:extLst>
          </p:cNvPr>
          <p:cNvSpPr txBox="1"/>
          <p:nvPr/>
        </p:nvSpPr>
        <p:spPr>
          <a:xfrm>
            <a:off x="548639" y="1255035"/>
            <a:ext cx="5907024" cy="338554"/>
          </a:xfrm>
          <a:prstGeom prst="rect">
            <a:avLst/>
          </a:prstGeom>
          <a:noFill/>
        </p:spPr>
        <p:txBody>
          <a:bodyPr wrap="square" rtlCol="0">
            <a:spAutoFit/>
          </a:bodyPr>
          <a:lstStyle/>
          <a:p>
            <a:r>
              <a:rPr lang="en-GB" sz="1600" dirty="0"/>
              <a:t>Uncertainty &gt; theory: </a:t>
            </a:r>
            <a:r>
              <a:rPr lang="en-GB" sz="1600" b="1" dirty="0"/>
              <a:t>these planets need further observing</a:t>
            </a:r>
          </a:p>
        </p:txBody>
      </p:sp>
      <p:cxnSp>
        <p:nvCxnSpPr>
          <p:cNvPr id="12" name="Straight Arrow Connector 11">
            <a:extLst>
              <a:ext uri="{FF2B5EF4-FFF2-40B4-BE49-F238E27FC236}">
                <a16:creationId xmlns:a16="http://schemas.microsoft.com/office/drawing/2014/main" id="{CDEABEB5-31F1-C420-9A75-BCD711496BEA}"/>
              </a:ext>
            </a:extLst>
          </p:cNvPr>
          <p:cNvCxnSpPr>
            <a:cxnSpLocks/>
            <a:endCxn id="10" idx="6"/>
          </p:cNvCxnSpPr>
          <p:nvPr/>
        </p:nvCxnSpPr>
        <p:spPr>
          <a:xfrm flipH="1">
            <a:off x="9537135" y="4338553"/>
            <a:ext cx="765206" cy="32092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74FE69B-1BCD-BB65-D1BA-FD9A47F7DF37}"/>
              </a:ext>
            </a:extLst>
          </p:cNvPr>
          <p:cNvSpPr txBox="1"/>
          <p:nvPr/>
        </p:nvSpPr>
        <p:spPr>
          <a:xfrm>
            <a:off x="10302341" y="4087666"/>
            <a:ext cx="1756347" cy="1323439"/>
          </a:xfrm>
          <a:prstGeom prst="rect">
            <a:avLst/>
          </a:prstGeom>
          <a:noFill/>
        </p:spPr>
        <p:txBody>
          <a:bodyPr wrap="square" rtlCol="0">
            <a:spAutoFit/>
          </a:bodyPr>
          <a:lstStyle/>
          <a:p>
            <a:r>
              <a:rPr lang="en-GB" sz="1600" dirty="0"/>
              <a:t>TRES-3, </a:t>
            </a:r>
          </a:p>
          <a:p>
            <a:r>
              <a:rPr lang="en-GB" sz="1600" dirty="0"/>
              <a:t>WASP-4,</a:t>
            </a:r>
          </a:p>
          <a:p>
            <a:r>
              <a:rPr lang="en-GB" sz="1600" dirty="0"/>
              <a:t>WASP-12,</a:t>
            </a:r>
          </a:p>
          <a:p>
            <a:r>
              <a:rPr lang="en-GB" sz="1600" dirty="0"/>
              <a:t>WASP-18,</a:t>
            </a:r>
          </a:p>
          <a:p>
            <a:r>
              <a:rPr lang="en-GB" sz="1600" dirty="0"/>
              <a:t>WASP-19</a:t>
            </a:r>
            <a:endParaRPr lang="en-GB" sz="1600" b="1" dirty="0"/>
          </a:p>
        </p:txBody>
      </p:sp>
      <p:sp>
        <p:nvSpPr>
          <p:cNvPr id="33" name="Oval 32">
            <a:extLst>
              <a:ext uri="{FF2B5EF4-FFF2-40B4-BE49-F238E27FC236}">
                <a16:creationId xmlns:a16="http://schemas.microsoft.com/office/drawing/2014/main" id="{54C75E16-9FCB-54A1-8894-B570F0A7EFA3}"/>
              </a:ext>
            </a:extLst>
          </p:cNvPr>
          <p:cNvSpPr/>
          <p:nvPr/>
        </p:nvSpPr>
        <p:spPr>
          <a:xfrm rot="19036934">
            <a:off x="5202585" y="1306105"/>
            <a:ext cx="3771175" cy="4185162"/>
          </a:xfrm>
          <a:prstGeom prst="ellipse">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cxnSp>
        <p:nvCxnSpPr>
          <p:cNvPr id="34" name="Straight Arrow Connector 33">
            <a:extLst>
              <a:ext uri="{FF2B5EF4-FFF2-40B4-BE49-F238E27FC236}">
                <a16:creationId xmlns:a16="http://schemas.microsoft.com/office/drawing/2014/main" id="{CA46C4FA-0551-A62C-CC2A-A93E8BA7BAA5}"/>
              </a:ext>
            </a:extLst>
          </p:cNvPr>
          <p:cNvCxnSpPr>
            <a:cxnSpLocks/>
          </p:cNvCxnSpPr>
          <p:nvPr/>
        </p:nvCxnSpPr>
        <p:spPr>
          <a:xfrm>
            <a:off x="5236143" y="1593589"/>
            <a:ext cx="375385" cy="285978"/>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880ECB04-C9B7-FDF3-69BA-ED26ADBBB992}"/>
              </a:ext>
            </a:extLst>
          </p:cNvPr>
          <p:cNvSpPr txBox="1"/>
          <p:nvPr/>
        </p:nvSpPr>
        <p:spPr>
          <a:xfrm>
            <a:off x="9882144" y="1550655"/>
            <a:ext cx="655757" cy="307777"/>
          </a:xfrm>
          <a:prstGeom prst="rect">
            <a:avLst/>
          </a:prstGeom>
          <a:noFill/>
        </p:spPr>
        <p:txBody>
          <a:bodyPr wrap="square" rtlCol="0">
            <a:spAutoFit/>
          </a:bodyPr>
          <a:lstStyle/>
          <a:p>
            <a:r>
              <a:rPr lang="en-GB" sz="1400" dirty="0"/>
              <a:t>[19]</a:t>
            </a:r>
          </a:p>
        </p:txBody>
      </p:sp>
    </p:spTree>
    <p:extLst>
      <p:ext uri="{BB962C8B-B14F-4D97-AF65-F5344CB8AC3E}">
        <p14:creationId xmlns:p14="http://schemas.microsoft.com/office/powerpoint/2010/main" val="2671343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45514-A34A-45B3-2F32-2F7ED81E6DBC}"/>
              </a:ext>
            </a:extLst>
          </p:cNvPr>
          <p:cNvSpPr>
            <a:spLocks noGrp="1"/>
          </p:cNvSpPr>
          <p:nvPr>
            <p:ph type="title"/>
          </p:nvPr>
        </p:nvSpPr>
        <p:spPr/>
        <p:txBody>
          <a:bodyPr/>
          <a:lstStyle/>
          <a:p>
            <a:r>
              <a:rPr lang="en-GB" dirty="0"/>
              <a:t>Appendix B: tidal decay equations</a:t>
            </a:r>
          </a:p>
        </p:txBody>
      </p:sp>
      <p:sp>
        <p:nvSpPr>
          <p:cNvPr id="4" name="Footer Placeholder 3">
            <a:extLst>
              <a:ext uri="{FF2B5EF4-FFF2-40B4-BE49-F238E27FC236}">
                <a16:creationId xmlns:a16="http://schemas.microsoft.com/office/drawing/2014/main" id="{B9BFDEED-FE63-7449-5570-63942C5C42DF}"/>
              </a:ext>
            </a:extLst>
          </p:cNvPr>
          <p:cNvSpPr>
            <a:spLocks noGrp="1"/>
          </p:cNvSpPr>
          <p:nvPr>
            <p:ph type="ftr" sz="quarter" idx="11"/>
          </p:nvPr>
        </p:nvSpPr>
        <p:spPr/>
        <p:txBody>
          <a:bodyPr/>
          <a:lstStyle/>
          <a:p>
            <a:endParaRPr lang="en-GB" dirty="0"/>
          </a:p>
        </p:txBody>
      </p:sp>
      <p:sp>
        <p:nvSpPr>
          <p:cNvPr id="5" name="Slide Number Placeholder 4">
            <a:extLst>
              <a:ext uri="{FF2B5EF4-FFF2-40B4-BE49-F238E27FC236}">
                <a16:creationId xmlns:a16="http://schemas.microsoft.com/office/drawing/2014/main" id="{A779FC65-2A44-A9D4-D570-A04AD6F356B4}"/>
              </a:ext>
            </a:extLst>
          </p:cNvPr>
          <p:cNvSpPr>
            <a:spLocks noGrp="1"/>
          </p:cNvSpPr>
          <p:nvPr>
            <p:ph type="sldNum" sz="quarter" idx="12"/>
          </p:nvPr>
        </p:nvSpPr>
        <p:spPr/>
        <p:txBody>
          <a:bodyPr/>
          <a:lstStyle/>
          <a:p>
            <a:fld id="{C8315AF6-B4B7-9044-ABAB-B18384B3885D}" type="slidenum">
              <a:rPr lang="en-GB" smtClean="0"/>
              <a:t>14</a:t>
            </a:fld>
            <a:endParaRPr lang="en-GB"/>
          </a:p>
        </p:txBody>
      </p:sp>
      <p:pic>
        <p:nvPicPr>
          <p:cNvPr id="6" name="Picture 5" descr="A picture containing diagram&#10;&#10;Description automatically generated">
            <a:extLst>
              <a:ext uri="{FF2B5EF4-FFF2-40B4-BE49-F238E27FC236}">
                <a16:creationId xmlns:a16="http://schemas.microsoft.com/office/drawing/2014/main" id="{8F15F6CB-2E6A-1319-432A-763D6BD810AD}"/>
              </a:ext>
            </a:extLst>
          </p:cNvPr>
          <p:cNvPicPr>
            <a:picLocks noChangeAspect="1"/>
          </p:cNvPicPr>
          <p:nvPr/>
        </p:nvPicPr>
        <p:blipFill>
          <a:blip r:embed="rId2"/>
          <a:stretch>
            <a:fillRect/>
          </a:stretch>
        </p:blipFill>
        <p:spPr>
          <a:xfrm>
            <a:off x="3038448" y="3862953"/>
            <a:ext cx="5557981" cy="1016809"/>
          </a:xfrm>
          <a:prstGeom prst="rect">
            <a:avLst/>
          </a:prstGeom>
        </p:spPr>
      </p:pic>
      <p:pic>
        <p:nvPicPr>
          <p:cNvPr id="7" name="Picture 6" descr="Text&#10;&#10;Description automatically generated">
            <a:extLst>
              <a:ext uri="{FF2B5EF4-FFF2-40B4-BE49-F238E27FC236}">
                <a16:creationId xmlns:a16="http://schemas.microsoft.com/office/drawing/2014/main" id="{038CC68E-5D00-90CF-A14C-F40C770C5408}"/>
              </a:ext>
            </a:extLst>
          </p:cNvPr>
          <p:cNvPicPr>
            <a:picLocks noChangeAspect="1"/>
          </p:cNvPicPr>
          <p:nvPr/>
        </p:nvPicPr>
        <p:blipFill>
          <a:blip r:embed="rId3"/>
          <a:stretch>
            <a:fillRect/>
          </a:stretch>
        </p:blipFill>
        <p:spPr>
          <a:xfrm>
            <a:off x="2893859" y="2155176"/>
            <a:ext cx="5557981" cy="1866737"/>
          </a:xfrm>
          <a:prstGeom prst="rect">
            <a:avLst/>
          </a:prstGeom>
        </p:spPr>
      </p:pic>
      <p:sp>
        <p:nvSpPr>
          <p:cNvPr id="8" name="TextBox 7">
            <a:extLst>
              <a:ext uri="{FF2B5EF4-FFF2-40B4-BE49-F238E27FC236}">
                <a16:creationId xmlns:a16="http://schemas.microsoft.com/office/drawing/2014/main" id="{ACE8F8B9-937F-3DD6-FEC5-765EA10D59E9}"/>
              </a:ext>
            </a:extLst>
          </p:cNvPr>
          <p:cNvSpPr txBox="1"/>
          <p:nvPr/>
        </p:nvSpPr>
        <p:spPr>
          <a:xfrm>
            <a:off x="7411533" y="5252219"/>
            <a:ext cx="2564296" cy="307777"/>
          </a:xfrm>
          <a:prstGeom prst="rect">
            <a:avLst/>
          </a:prstGeom>
          <a:noFill/>
        </p:spPr>
        <p:txBody>
          <a:bodyPr wrap="square" rtlCol="0">
            <a:spAutoFit/>
          </a:bodyPr>
          <a:lstStyle/>
          <a:p>
            <a:r>
              <a:rPr lang="en-GB" sz="1400" dirty="0">
                <a:latin typeface="Corbel" panose="020B0503020204020204" pitchFamily="34" charset="0"/>
              </a:rPr>
              <a:t>[Goldreich 1963, Jackson 2009]</a:t>
            </a:r>
          </a:p>
        </p:txBody>
      </p:sp>
    </p:spTree>
    <p:extLst>
      <p:ext uri="{BB962C8B-B14F-4D97-AF65-F5344CB8AC3E}">
        <p14:creationId xmlns:p14="http://schemas.microsoft.com/office/powerpoint/2010/main" val="1474337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19E1A-AFBC-86AA-F73E-476B80C29565}"/>
              </a:ext>
            </a:extLst>
          </p:cNvPr>
          <p:cNvSpPr>
            <a:spLocks noGrp="1"/>
          </p:cNvSpPr>
          <p:nvPr>
            <p:ph type="title"/>
          </p:nvPr>
        </p:nvSpPr>
        <p:spPr/>
        <p:txBody>
          <a:bodyPr/>
          <a:lstStyle/>
          <a:p>
            <a:r>
              <a:rPr lang="en-GB" dirty="0"/>
              <a:t>Appendix C: why is this a hard problem?</a:t>
            </a:r>
          </a:p>
        </p:txBody>
      </p:sp>
      <p:sp>
        <p:nvSpPr>
          <p:cNvPr id="3" name="Content Placeholder 2">
            <a:extLst>
              <a:ext uri="{FF2B5EF4-FFF2-40B4-BE49-F238E27FC236}">
                <a16:creationId xmlns:a16="http://schemas.microsoft.com/office/drawing/2014/main" id="{FDD8C38B-9674-9990-036F-6047A6D1F546}"/>
              </a:ext>
            </a:extLst>
          </p:cNvPr>
          <p:cNvSpPr>
            <a:spLocks noGrp="1"/>
          </p:cNvSpPr>
          <p:nvPr>
            <p:ph idx="1"/>
          </p:nvPr>
        </p:nvSpPr>
        <p:spPr>
          <a:xfrm>
            <a:off x="630621" y="1363320"/>
            <a:ext cx="6063690" cy="5003541"/>
          </a:xfrm>
        </p:spPr>
        <p:txBody>
          <a:bodyPr>
            <a:normAutofit/>
          </a:bodyPr>
          <a:lstStyle/>
          <a:p>
            <a:r>
              <a:rPr lang="en-GB" dirty="0"/>
              <a:t>Uncertainty in the transit time measurements is </a:t>
            </a:r>
            <a:r>
              <a:rPr lang="en-GB" b="1" dirty="0"/>
              <a:t>large</a:t>
            </a:r>
          </a:p>
          <a:p>
            <a:pPr lvl="1"/>
            <a:r>
              <a:rPr lang="en-GB" dirty="0"/>
              <a:t>Fundamental lower limit ~ sampling rate</a:t>
            </a:r>
          </a:p>
          <a:p>
            <a:pPr lvl="1"/>
            <a:r>
              <a:rPr lang="en-GB" dirty="0"/>
              <a:t>Noisy citizen-science data</a:t>
            </a:r>
          </a:p>
          <a:p>
            <a:pPr lvl="1"/>
            <a:r>
              <a:rPr lang="en-GB" dirty="0"/>
              <a:t>Inhomogeneous sources</a:t>
            </a:r>
          </a:p>
          <a:p>
            <a:pPr lvl="1"/>
            <a:r>
              <a:rPr lang="en-GB" dirty="0"/>
              <a:t>Different physical phenomena at play</a:t>
            </a:r>
          </a:p>
          <a:p>
            <a:r>
              <a:rPr lang="en-GB" dirty="0"/>
              <a:t>Often</a:t>
            </a:r>
            <a:r>
              <a:rPr lang="en-GB" b="1" dirty="0"/>
              <a:t> of the same order</a:t>
            </a:r>
            <a:r>
              <a:rPr lang="en-GB" dirty="0"/>
              <a:t> as the timing variation we’re trying to measure</a:t>
            </a:r>
          </a:p>
        </p:txBody>
      </p:sp>
      <p:sp>
        <p:nvSpPr>
          <p:cNvPr id="4" name="Slide Number Placeholder 3">
            <a:extLst>
              <a:ext uri="{FF2B5EF4-FFF2-40B4-BE49-F238E27FC236}">
                <a16:creationId xmlns:a16="http://schemas.microsoft.com/office/drawing/2014/main" id="{D30260AD-FADE-9B4A-A217-F883BF9EB60F}"/>
              </a:ext>
            </a:extLst>
          </p:cNvPr>
          <p:cNvSpPr>
            <a:spLocks noGrp="1"/>
          </p:cNvSpPr>
          <p:nvPr>
            <p:ph type="sldNum" sz="quarter" idx="12"/>
          </p:nvPr>
        </p:nvSpPr>
        <p:spPr/>
        <p:txBody>
          <a:bodyPr/>
          <a:lstStyle/>
          <a:p>
            <a:fld id="{C8315AF6-B4B7-9044-ABAB-B18384B3885D}" type="slidenum">
              <a:rPr lang="en-GB" smtClean="0"/>
              <a:t>15</a:t>
            </a:fld>
            <a:endParaRPr lang="en-GB" dirty="0"/>
          </a:p>
        </p:txBody>
      </p:sp>
      <p:grpSp>
        <p:nvGrpSpPr>
          <p:cNvPr id="7" name="Group 6">
            <a:extLst>
              <a:ext uri="{FF2B5EF4-FFF2-40B4-BE49-F238E27FC236}">
                <a16:creationId xmlns:a16="http://schemas.microsoft.com/office/drawing/2014/main" id="{8C06E3CC-7803-7D46-A1B2-91FACE7786D7}"/>
              </a:ext>
            </a:extLst>
          </p:cNvPr>
          <p:cNvGrpSpPr/>
          <p:nvPr/>
        </p:nvGrpSpPr>
        <p:grpSpPr>
          <a:xfrm>
            <a:off x="6694312" y="1377350"/>
            <a:ext cx="4867068" cy="5377080"/>
            <a:chOff x="6694312" y="1377350"/>
            <a:chExt cx="4867068" cy="5377080"/>
          </a:xfrm>
        </p:grpSpPr>
        <p:pic>
          <p:nvPicPr>
            <p:cNvPr id="5" name="Picture 10">
              <a:extLst>
                <a:ext uri="{FF2B5EF4-FFF2-40B4-BE49-F238E27FC236}">
                  <a16:creationId xmlns:a16="http://schemas.microsoft.com/office/drawing/2014/main" id="{1F85ECD8-3FE9-C2A7-9B59-4D7BE72C5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4312" y="1377350"/>
              <a:ext cx="4867068" cy="237664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481688-28DD-0A55-AB72-F9E57FBC535A}"/>
                </a:ext>
              </a:extLst>
            </p:cNvPr>
            <p:cNvSpPr txBox="1"/>
            <p:nvPr/>
          </p:nvSpPr>
          <p:spPr>
            <a:xfrm>
              <a:off x="7273589" y="4137098"/>
              <a:ext cx="3615620" cy="923330"/>
            </a:xfrm>
            <a:prstGeom prst="rect">
              <a:avLst/>
            </a:prstGeom>
            <a:noFill/>
          </p:spPr>
          <p:txBody>
            <a:bodyPr wrap="square" rtlCol="0">
              <a:spAutoFit/>
            </a:bodyPr>
            <a:lstStyle/>
            <a:p>
              <a:r>
                <a:rPr lang="en-GB" dirty="0"/>
                <a:t>We’re talking about things that vary </a:t>
              </a:r>
              <a:r>
                <a:rPr lang="en-GB" b="1" dirty="0"/>
                <a:t>milliseconds</a:t>
              </a:r>
              <a:r>
                <a:rPr lang="en-GB" i="1" dirty="0"/>
                <a:t> </a:t>
              </a:r>
              <a:r>
                <a:rPr lang="en-GB" dirty="0"/>
                <a:t>per epoch and this scale is in </a:t>
              </a:r>
              <a:r>
                <a:rPr lang="en-GB" b="1" dirty="0"/>
                <a:t>days</a:t>
              </a:r>
              <a:r>
                <a:rPr lang="en-GB" dirty="0"/>
                <a:t>!</a:t>
              </a:r>
              <a:endParaRPr lang="en-GB" i="1" dirty="0"/>
            </a:p>
          </p:txBody>
        </p:sp>
        <p:cxnSp>
          <p:nvCxnSpPr>
            <p:cNvPr id="8" name="Straight Arrow Connector 7">
              <a:extLst>
                <a:ext uri="{FF2B5EF4-FFF2-40B4-BE49-F238E27FC236}">
                  <a16:creationId xmlns:a16="http://schemas.microsoft.com/office/drawing/2014/main" id="{EA166483-D61E-01EB-C48F-2705CCD5E829}"/>
                </a:ext>
              </a:extLst>
            </p:cNvPr>
            <p:cNvCxnSpPr>
              <a:cxnSpLocks/>
              <a:stCxn id="6" idx="0"/>
            </p:cNvCxnSpPr>
            <p:nvPr/>
          </p:nvCxnSpPr>
          <p:spPr>
            <a:xfrm flipV="1">
              <a:off x="9081399" y="3829321"/>
              <a:ext cx="0" cy="30777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829630D-484B-DFA4-5722-E60E34470D41}"/>
                </a:ext>
              </a:extLst>
            </p:cNvPr>
            <p:cNvCxnSpPr>
              <a:cxnSpLocks/>
              <a:stCxn id="16" idx="0"/>
            </p:cNvCxnSpPr>
            <p:nvPr/>
          </p:nvCxnSpPr>
          <p:spPr>
            <a:xfrm flipV="1">
              <a:off x="9127846" y="5060428"/>
              <a:ext cx="0" cy="2926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9114609-AAD1-CD5D-5584-857DDD817BAB}"/>
                    </a:ext>
                  </a:extLst>
                </p:cNvPr>
                <p:cNvSpPr txBox="1"/>
                <p:nvPr/>
              </p:nvSpPr>
              <p:spPr>
                <a:xfrm>
                  <a:off x="7320035" y="5353084"/>
                  <a:ext cx="3615621" cy="1401346"/>
                </a:xfrm>
                <a:prstGeom prst="rect">
                  <a:avLst/>
                </a:prstGeom>
                <a:noFill/>
              </p:spPr>
              <p:txBody>
                <a:bodyPr wrap="square" rtlCol="0">
                  <a:spAutoFit/>
                </a:bodyPr>
                <a:lstStyle/>
                <a:p>
                  <a:r>
                    <a:rPr lang="en-GB" b="1" dirty="0"/>
                    <a:t>But</a:t>
                  </a:r>
                  <a:r>
                    <a:rPr lang="en-GB" dirty="0"/>
                    <a:t> decay compounds with time</a:t>
                  </a:r>
                  <a14:m>
                    <m:oMath xmlns:m="http://schemas.openxmlformats.org/officeDocument/2006/math">
                      <m:r>
                        <a:rPr lang="en-GB" b="0" i="1" smtClean="0">
                          <a:latin typeface="Cambria Math" panose="02040503050406030204" pitchFamily="18" charset="0"/>
                        </a:rPr>
                        <m:t> </m:t>
                      </m:r>
                      <m:r>
                        <a:rPr lang="en-GB" b="0" i="1" smtClean="0">
                          <a:latin typeface="Cambria Math" panose="02040503050406030204" pitchFamily="18" charset="0"/>
                        </a:rPr>
                        <m:t>𝑇𝑇𝑉</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2</m:t>
                          </m:r>
                        </m:den>
                      </m:f>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𝑑𝑃</m:t>
                          </m:r>
                        </m:num>
                        <m:den>
                          <m:r>
                            <a:rPr lang="en-GB" b="0" i="1" smtClean="0">
                              <a:latin typeface="Cambria Math" panose="02040503050406030204" pitchFamily="18" charset="0"/>
                              <a:ea typeface="Cambria Math" panose="02040503050406030204" pitchFamily="18" charset="0"/>
                            </a:rPr>
                            <m:t>𝑑𝐸</m:t>
                          </m:r>
                        </m:den>
                      </m:f>
                      <m:f>
                        <m:fPr>
                          <m:ctrlPr>
                            <a:rPr lang="en-GB" b="0" i="1" smtClean="0">
                              <a:latin typeface="Cambria Math" panose="02040503050406030204" pitchFamily="18" charset="0"/>
                              <a:ea typeface="Cambria Math" panose="02040503050406030204" pitchFamily="18" charset="0"/>
                            </a:rPr>
                          </m:ctrlPr>
                        </m:fPr>
                        <m:num>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𝑡</m:t>
                              </m:r>
                            </m:e>
                            <m:sup>
                              <m:r>
                                <a:rPr lang="en-GB" b="0" i="1" smtClean="0">
                                  <a:latin typeface="Cambria Math" panose="02040503050406030204" pitchFamily="18" charset="0"/>
                                  <a:ea typeface="Cambria Math" panose="02040503050406030204" pitchFamily="18" charset="0"/>
                                </a:rPr>
                                <m:t>2</m:t>
                              </m:r>
                            </m:sup>
                          </m:sSup>
                        </m:num>
                        <m:den>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𝑃</m:t>
                              </m:r>
                            </m:e>
                            <m:sub>
                              <m:r>
                                <a:rPr lang="en-GB" b="0" i="1" smtClean="0">
                                  <a:latin typeface="Cambria Math" panose="02040503050406030204" pitchFamily="18" charset="0"/>
                                  <a:ea typeface="Cambria Math" panose="02040503050406030204" pitchFamily="18" charset="0"/>
                                </a:rPr>
                                <m:t>0</m:t>
                              </m:r>
                            </m:sub>
                            <m:sup>
                              <m:r>
                                <a:rPr lang="en-GB" b="0" i="1" smtClean="0">
                                  <a:latin typeface="Cambria Math" panose="02040503050406030204" pitchFamily="18" charset="0"/>
                                  <a:ea typeface="Cambria Math" panose="02040503050406030204" pitchFamily="18" charset="0"/>
                                </a:rPr>
                                <m:t>2</m:t>
                              </m:r>
                            </m:sup>
                          </m:sSubSup>
                        </m:den>
                      </m:f>
                      <m:r>
                        <a:rPr lang="en-GB" b="0" i="1" smtClean="0">
                          <a:latin typeface="Cambria Math" panose="02040503050406030204" pitchFamily="18" charset="0"/>
                          <a:ea typeface="Cambria Math" panose="02040503050406030204" pitchFamily="18" charset="0"/>
                        </a:rPr>
                        <m:t>~300</m:t>
                      </m:r>
                      <m:r>
                        <a:rPr lang="en-GB" b="0" i="1" smtClean="0">
                          <a:latin typeface="Cambria Math" panose="02040503050406030204" pitchFamily="18" charset="0"/>
                          <a:ea typeface="Cambria Math" panose="02040503050406030204" pitchFamily="18" charset="0"/>
                        </a:rPr>
                        <m:t>𝑠</m:t>
                      </m:r>
                    </m:oMath>
                  </a14:m>
                  <a:r>
                    <a:rPr lang="en-GB" dirty="0"/>
                    <a:t> for WASP-12b over 10 years</a:t>
                  </a:r>
                </a:p>
                <a:p>
                  <a:endParaRPr lang="en-GB" dirty="0"/>
                </a:p>
              </p:txBody>
            </p:sp>
          </mc:Choice>
          <mc:Fallback xmlns="">
            <p:sp>
              <p:nvSpPr>
                <p:cNvPr id="16" name="TextBox 15">
                  <a:extLst>
                    <a:ext uri="{FF2B5EF4-FFF2-40B4-BE49-F238E27FC236}">
                      <a16:creationId xmlns:a16="http://schemas.microsoft.com/office/drawing/2014/main" id="{99114609-AAD1-CD5D-5584-857DDD817BAB}"/>
                    </a:ext>
                  </a:extLst>
                </p:cNvPr>
                <p:cNvSpPr txBox="1">
                  <a:spLocks noRot="1" noChangeAspect="1" noMove="1" noResize="1" noEditPoints="1" noAdjustHandles="1" noChangeArrowheads="1" noChangeShapeType="1" noTextEdit="1"/>
                </p:cNvSpPr>
                <p:nvPr/>
              </p:nvSpPr>
              <p:spPr>
                <a:xfrm>
                  <a:off x="7320035" y="5353084"/>
                  <a:ext cx="3615621" cy="1401346"/>
                </a:xfrm>
                <a:prstGeom prst="rect">
                  <a:avLst/>
                </a:prstGeom>
                <a:blipFill>
                  <a:blip r:embed="rId4"/>
                  <a:stretch>
                    <a:fillRect l="-1399" t="-1802"/>
                  </a:stretch>
                </a:blipFill>
              </p:spPr>
              <p:txBody>
                <a:bodyPr/>
                <a:lstStyle/>
                <a:p>
                  <a:r>
                    <a:rPr lang="en-GB">
                      <a:noFill/>
                    </a:rPr>
                    <a:t> </a:t>
                  </a:r>
                </a:p>
              </p:txBody>
            </p:sp>
          </mc:Fallback>
        </mc:AlternateContent>
      </p:grpSp>
      <p:sp>
        <p:nvSpPr>
          <p:cNvPr id="9" name="TextBox 8">
            <a:extLst>
              <a:ext uri="{FF2B5EF4-FFF2-40B4-BE49-F238E27FC236}">
                <a16:creationId xmlns:a16="http://schemas.microsoft.com/office/drawing/2014/main" id="{68782C4E-D99C-F1BE-61E4-CC880B814872}"/>
              </a:ext>
            </a:extLst>
          </p:cNvPr>
          <p:cNvSpPr txBox="1"/>
          <p:nvPr/>
        </p:nvSpPr>
        <p:spPr>
          <a:xfrm>
            <a:off x="11233500" y="3726788"/>
            <a:ext cx="655757" cy="307777"/>
          </a:xfrm>
          <a:prstGeom prst="rect">
            <a:avLst/>
          </a:prstGeom>
          <a:noFill/>
        </p:spPr>
        <p:txBody>
          <a:bodyPr wrap="square" rtlCol="0">
            <a:spAutoFit/>
          </a:bodyPr>
          <a:lstStyle/>
          <a:p>
            <a:r>
              <a:rPr lang="en-GB" sz="1400" dirty="0"/>
              <a:t>[20]</a:t>
            </a:r>
          </a:p>
        </p:txBody>
      </p:sp>
      <p:sp>
        <p:nvSpPr>
          <p:cNvPr id="26" name="Footer Placeholder 3">
            <a:extLst>
              <a:ext uri="{FF2B5EF4-FFF2-40B4-BE49-F238E27FC236}">
                <a16:creationId xmlns:a16="http://schemas.microsoft.com/office/drawing/2014/main" id="{BB86A8F3-7799-E4DE-FFF0-7F2CE83D7425}"/>
              </a:ext>
            </a:extLst>
          </p:cNvPr>
          <p:cNvSpPr>
            <a:spLocks noGrp="1"/>
          </p:cNvSpPr>
          <p:nvPr>
            <p:ph type="ftr" sz="quarter" idx="11"/>
          </p:nvPr>
        </p:nvSpPr>
        <p:spPr>
          <a:xfrm>
            <a:off x="630621" y="6356350"/>
            <a:ext cx="7522779" cy="365125"/>
          </a:xfrm>
        </p:spPr>
        <p:txBody>
          <a:bodyPr/>
          <a:lstStyle/>
          <a:p>
            <a:r>
              <a:rPr lang="en-GB" dirty="0"/>
              <a:t>Figure 20: Berry, using TESS data</a:t>
            </a:r>
          </a:p>
        </p:txBody>
      </p:sp>
    </p:spTree>
    <p:extLst>
      <p:ext uri="{BB962C8B-B14F-4D97-AF65-F5344CB8AC3E}">
        <p14:creationId xmlns:p14="http://schemas.microsoft.com/office/powerpoint/2010/main" val="27735510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3547F9D-7968-7D44-B76B-12BC2B6CADDE}"/>
                  </a:ext>
                </a:extLst>
              </p:cNvPr>
              <p:cNvSpPr>
                <a:spLocks noGrp="1"/>
              </p:cNvSpPr>
              <p:nvPr>
                <p:ph type="title"/>
              </p:nvPr>
            </p:nvSpPr>
            <p:spPr/>
            <p:txBody>
              <a:bodyPr>
                <a:normAutofit/>
              </a:bodyPr>
              <a:lstStyle/>
              <a:p>
                <a:r>
                  <a:rPr lang="en-GB" dirty="0"/>
                  <a:t>Appendix D: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𝑄</m:t>
                        </m:r>
                        <m:r>
                          <a:rPr lang="en-GB" b="0" i="1" dirty="0" smtClean="0">
                            <a:latin typeface="Cambria Math" panose="02040503050406030204" pitchFamily="18" charset="0"/>
                          </a:rPr>
                          <m:t>′</m:t>
                        </m:r>
                      </m:e>
                      <m:sub>
                        <m:r>
                          <a:rPr lang="en-GB" b="0" i="1" dirty="0" smtClean="0">
                            <a:latin typeface="Cambria Math" panose="02040503050406030204" pitchFamily="18" charset="0"/>
                          </a:rPr>
                          <m:t>∗</m:t>
                        </m:r>
                      </m:sub>
                    </m:sSub>
                  </m:oMath>
                </a14:m>
                <a:r>
                  <a:rPr lang="en-GB" dirty="0"/>
                  <a:t> vs </a:t>
                </a:r>
                <a:r>
                  <a:rPr lang="en-GB"/>
                  <a:t>stellar</a:t>
                </a:r>
                <a:r>
                  <a:rPr lang="en-GB" dirty="0"/>
                  <a:t> mass</a:t>
                </a:r>
              </a:p>
            </p:txBody>
          </p:sp>
        </mc:Choice>
        <mc:Fallback xmlns="">
          <p:sp>
            <p:nvSpPr>
              <p:cNvPr id="2" name="Title 1">
                <a:extLst>
                  <a:ext uri="{FF2B5EF4-FFF2-40B4-BE49-F238E27FC236}">
                    <a16:creationId xmlns:a16="http://schemas.microsoft.com/office/drawing/2014/main" id="{B3547F9D-7968-7D44-B76B-12BC2B6CADDE}"/>
                  </a:ext>
                </a:extLst>
              </p:cNvPr>
              <p:cNvSpPr>
                <a:spLocks noGrp="1" noRot="1" noChangeAspect="1" noMove="1" noResize="1" noEditPoints="1" noAdjustHandles="1" noChangeArrowheads="1" noChangeShapeType="1" noTextEdit="1"/>
              </p:cNvSpPr>
              <p:nvPr>
                <p:ph type="title"/>
              </p:nvPr>
            </p:nvSpPr>
            <p:spPr>
              <a:blipFill>
                <a:blip r:embed="rId3"/>
                <a:stretch>
                  <a:fillRect b="-1058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3D3D8F3-3C3D-FED0-E9E4-0B932B8F6869}"/>
              </a:ext>
            </a:extLst>
          </p:cNvPr>
          <p:cNvSpPr>
            <a:spLocks noGrp="1"/>
          </p:cNvSpPr>
          <p:nvPr>
            <p:ph type="sldNum" sz="quarter" idx="12"/>
          </p:nvPr>
        </p:nvSpPr>
        <p:spPr/>
        <p:txBody>
          <a:bodyPr/>
          <a:lstStyle/>
          <a:p>
            <a:fld id="{C8315AF6-B4B7-9044-ABAB-B18384B3885D}" type="slidenum">
              <a:rPr lang="en-GB" smtClean="0"/>
              <a:t>16</a:t>
            </a:fld>
            <a:endParaRPr lang="en-GB"/>
          </a:p>
        </p:txBody>
      </p:sp>
      <p:sp>
        <p:nvSpPr>
          <p:cNvPr id="6" name="Footer Placeholder 5">
            <a:extLst>
              <a:ext uri="{FF2B5EF4-FFF2-40B4-BE49-F238E27FC236}">
                <a16:creationId xmlns:a16="http://schemas.microsoft.com/office/drawing/2014/main" id="{A652C669-9B37-F69E-64CA-60D46C45E58B}"/>
              </a:ext>
            </a:extLst>
          </p:cNvPr>
          <p:cNvSpPr>
            <a:spLocks noGrp="1"/>
          </p:cNvSpPr>
          <p:nvPr>
            <p:ph type="ftr" sz="quarter" idx="11"/>
          </p:nvPr>
        </p:nvSpPr>
        <p:spPr/>
        <p:txBody>
          <a:bodyPr/>
          <a:lstStyle/>
          <a:p>
            <a:r>
              <a:rPr lang="en-GB" dirty="0"/>
              <a:t>Figure 21: Berry</a:t>
            </a:r>
          </a:p>
        </p:txBody>
      </p:sp>
      <p:sp>
        <p:nvSpPr>
          <p:cNvPr id="7" name="TextBox 6">
            <a:extLst>
              <a:ext uri="{FF2B5EF4-FFF2-40B4-BE49-F238E27FC236}">
                <a16:creationId xmlns:a16="http://schemas.microsoft.com/office/drawing/2014/main" id="{E88C7061-2040-A4B1-81EF-9E8EC5A95806}"/>
              </a:ext>
            </a:extLst>
          </p:cNvPr>
          <p:cNvSpPr txBox="1"/>
          <p:nvPr/>
        </p:nvSpPr>
        <p:spPr>
          <a:xfrm>
            <a:off x="9932574" y="1297141"/>
            <a:ext cx="514409" cy="307777"/>
          </a:xfrm>
          <a:prstGeom prst="rect">
            <a:avLst/>
          </a:prstGeom>
          <a:noFill/>
        </p:spPr>
        <p:txBody>
          <a:bodyPr wrap="square" rtlCol="0">
            <a:spAutoFit/>
          </a:bodyPr>
          <a:lstStyle/>
          <a:p>
            <a:r>
              <a:rPr lang="en-GB" sz="1400" dirty="0"/>
              <a:t>[21]</a:t>
            </a:r>
          </a:p>
        </p:txBody>
      </p:sp>
      <p:pic>
        <p:nvPicPr>
          <p:cNvPr id="8" name="Picture 7" descr="A graph with purple dots&#10;&#10;Description automatically generated">
            <a:extLst>
              <a:ext uri="{FF2B5EF4-FFF2-40B4-BE49-F238E27FC236}">
                <a16:creationId xmlns:a16="http://schemas.microsoft.com/office/drawing/2014/main" id="{17F9ED36-179A-E963-2E09-7B11F150E383}"/>
              </a:ext>
            </a:extLst>
          </p:cNvPr>
          <p:cNvPicPr>
            <a:picLocks noChangeAspect="1"/>
          </p:cNvPicPr>
          <p:nvPr/>
        </p:nvPicPr>
        <p:blipFill>
          <a:blip r:embed="rId4"/>
          <a:stretch>
            <a:fillRect/>
          </a:stretch>
        </p:blipFill>
        <p:spPr>
          <a:xfrm>
            <a:off x="2160174" y="1486897"/>
            <a:ext cx="7772400" cy="4518837"/>
          </a:xfrm>
          <a:prstGeom prst="rect">
            <a:avLst/>
          </a:prstGeom>
        </p:spPr>
      </p:pic>
    </p:spTree>
    <p:extLst>
      <p:ext uri="{BB962C8B-B14F-4D97-AF65-F5344CB8AC3E}">
        <p14:creationId xmlns:p14="http://schemas.microsoft.com/office/powerpoint/2010/main" val="2795776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4493A-E775-81E7-B32F-853FBB0FAD5E}"/>
              </a:ext>
            </a:extLst>
          </p:cNvPr>
          <p:cNvSpPr>
            <a:spLocks noGrp="1"/>
          </p:cNvSpPr>
          <p:nvPr>
            <p:ph type="title"/>
          </p:nvPr>
        </p:nvSpPr>
        <p:spPr/>
        <p:txBody>
          <a:bodyPr>
            <a:normAutofit fontScale="90000"/>
          </a:bodyPr>
          <a:lstStyle/>
          <a:p>
            <a:r>
              <a:rPr lang="en-GB" dirty="0"/>
              <a:t>Stellar and planetary composition and structure</a:t>
            </a:r>
          </a:p>
        </p:txBody>
      </p:sp>
      <p:sp>
        <p:nvSpPr>
          <p:cNvPr id="3" name="Content Placeholder 2">
            <a:extLst>
              <a:ext uri="{FF2B5EF4-FFF2-40B4-BE49-F238E27FC236}">
                <a16:creationId xmlns:a16="http://schemas.microsoft.com/office/drawing/2014/main" id="{94C6B3F8-8D11-CD59-D79C-90D5C3BB97EA}"/>
              </a:ext>
            </a:extLst>
          </p:cNvPr>
          <p:cNvSpPr>
            <a:spLocks noGrp="1"/>
          </p:cNvSpPr>
          <p:nvPr>
            <p:ph idx="1"/>
          </p:nvPr>
        </p:nvSpPr>
        <p:spPr/>
        <p:txBody>
          <a:bodyPr/>
          <a:lstStyle/>
          <a:p>
            <a:r>
              <a:rPr lang="en-GB" dirty="0"/>
              <a:t>Tools for stellar structure:</a:t>
            </a:r>
          </a:p>
          <a:p>
            <a:endParaRPr lang="en-GB" dirty="0"/>
          </a:p>
          <a:p>
            <a:endParaRPr lang="en-GB" dirty="0"/>
          </a:p>
          <a:p>
            <a:endParaRPr lang="en-GB" dirty="0"/>
          </a:p>
          <a:p>
            <a:pPr marL="0" indent="0">
              <a:buNone/>
            </a:pPr>
            <a:endParaRPr lang="en-GB" dirty="0"/>
          </a:p>
          <a:p>
            <a:pPr marL="0" indent="0">
              <a:buNone/>
            </a:pPr>
            <a:endParaRPr lang="en-GB" dirty="0"/>
          </a:p>
          <a:p>
            <a:pPr marL="0" indent="0">
              <a:buNone/>
            </a:pPr>
            <a:endParaRPr lang="en-GB" dirty="0"/>
          </a:p>
          <a:p>
            <a:r>
              <a:rPr lang="en-GB" dirty="0"/>
              <a:t>Planetary structure?</a:t>
            </a:r>
          </a:p>
        </p:txBody>
      </p:sp>
      <p:sp>
        <p:nvSpPr>
          <p:cNvPr id="4" name="Slide Number Placeholder 3">
            <a:extLst>
              <a:ext uri="{FF2B5EF4-FFF2-40B4-BE49-F238E27FC236}">
                <a16:creationId xmlns:a16="http://schemas.microsoft.com/office/drawing/2014/main" id="{D2E2DE53-973B-678E-9BCE-255978523D27}"/>
              </a:ext>
            </a:extLst>
          </p:cNvPr>
          <p:cNvSpPr>
            <a:spLocks noGrp="1"/>
          </p:cNvSpPr>
          <p:nvPr>
            <p:ph type="sldNum" sz="quarter" idx="12"/>
          </p:nvPr>
        </p:nvSpPr>
        <p:spPr/>
        <p:txBody>
          <a:bodyPr/>
          <a:lstStyle/>
          <a:p>
            <a:fld id="{C8315AF6-B4B7-9044-ABAB-B18384B3885D}" type="slidenum">
              <a:rPr lang="en-GB" smtClean="0"/>
              <a:t>2</a:t>
            </a:fld>
            <a:endParaRPr lang="en-GB" dirty="0"/>
          </a:p>
        </p:txBody>
      </p:sp>
      <p:grpSp>
        <p:nvGrpSpPr>
          <p:cNvPr id="21" name="Group 20">
            <a:extLst>
              <a:ext uri="{FF2B5EF4-FFF2-40B4-BE49-F238E27FC236}">
                <a16:creationId xmlns:a16="http://schemas.microsoft.com/office/drawing/2014/main" id="{2648E34D-FA0D-CCCA-25C4-EEA222FDDCF9}"/>
              </a:ext>
            </a:extLst>
          </p:cNvPr>
          <p:cNvGrpSpPr/>
          <p:nvPr/>
        </p:nvGrpSpPr>
        <p:grpSpPr>
          <a:xfrm>
            <a:off x="1523711" y="2128681"/>
            <a:ext cx="2095500" cy="2464832"/>
            <a:chOff x="1988168" y="2054038"/>
            <a:chExt cx="2095500" cy="2464832"/>
          </a:xfrm>
        </p:grpSpPr>
        <p:pic>
          <p:nvPicPr>
            <p:cNvPr id="5" name="Picture 4">
              <a:extLst>
                <a:ext uri="{FF2B5EF4-FFF2-40B4-BE49-F238E27FC236}">
                  <a16:creationId xmlns:a16="http://schemas.microsoft.com/office/drawing/2014/main" id="{4051A3F3-FB57-5448-54A2-FDF98075B880}"/>
                </a:ext>
              </a:extLst>
            </p:cNvPr>
            <p:cNvPicPr>
              <a:picLocks noChangeAspect="1"/>
            </p:cNvPicPr>
            <p:nvPr/>
          </p:nvPicPr>
          <p:blipFill>
            <a:blip r:embed="rId3"/>
            <a:stretch>
              <a:fillRect/>
            </a:stretch>
          </p:blipFill>
          <p:spPr>
            <a:xfrm>
              <a:off x="1988168" y="2054038"/>
              <a:ext cx="2095500" cy="2095500"/>
            </a:xfrm>
            <a:prstGeom prst="rect">
              <a:avLst/>
            </a:prstGeom>
          </p:spPr>
        </p:pic>
        <p:sp>
          <p:nvSpPr>
            <p:cNvPr id="6" name="TextBox 5">
              <a:extLst>
                <a:ext uri="{FF2B5EF4-FFF2-40B4-BE49-F238E27FC236}">
                  <a16:creationId xmlns:a16="http://schemas.microsoft.com/office/drawing/2014/main" id="{90A9AEFD-8B4D-A96C-4A80-7E9FB75EE7F5}"/>
                </a:ext>
              </a:extLst>
            </p:cNvPr>
            <p:cNvSpPr txBox="1"/>
            <p:nvPr/>
          </p:nvSpPr>
          <p:spPr>
            <a:xfrm>
              <a:off x="2127378" y="4149538"/>
              <a:ext cx="1956290" cy="369332"/>
            </a:xfrm>
            <a:prstGeom prst="rect">
              <a:avLst/>
            </a:prstGeom>
            <a:noFill/>
          </p:spPr>
          <p:txBody>
            <a:bodyPr wrap="square" rtlCol="0">
              <a:spAutoFit/>
            </a:bodyPr>
            <a:lstStyle/>
            <a:p>
              <a:r>
                <a:rPr lang="en-GB" dirty="0"/>
                <a:t>Asteroseismology</a:t>
              </a:r>
            </a:p>
          </p:txBody>
        </p:sp>
      </p:grpSp>
      <p:grpSp>
        <p:nvGrpSpPr>
          <p:cNvPr id="20" name="Group 19">
            <a:extLst>
              <a:ext uri="{FF2B5EF4-FFF2-40B4-BE49-F238E27FC236}">
                <a16:creationId xmlns:a16="http://schemas.microsoft.com/office/drawing/2014/main" id="{74782C5C-09AD-773E-5140-53B0469A9FDC}"/>
              </a:ext>
            </a:extLst>
          </p:cNvPr>
          <p:cNvGrpSpPr/>
          <p:nvPr/>
        </p:nvGrpSpPr>
        <p:grpSpPr>
          <a:xfrm>
            <a:off x="4895961" y="2203324"/>
            <a:ext cx="2909099" cy="2390189"/>
            <a:chOff x="6608646" y="2128681"/>
            <a:chExt cx="2909099" cy="2390189"/>
          </a:xfrm>
        </p:grpSpPr>
        <p:pic>
          <p:nvPicPr>
            <p:cNvPr id="8" name="Picture 7" descr="A rainbow colored rectangular object&#10;&#10;Description automatically generated with medium confidence">
              <a:extLst>
                <a:ext uri="{FF2B5EF4-FFF2-40B4-BE49-F238E27FC236}">
                  <a16:creationId xmlns:a16="http://schemas.microsoft.com/office/drawing/2014/main" id="{684068FD-2539-0405-DF09-962A221DF2E5}"/>
                </a:ext>
              </a:extLst>
            </p:cNvPr>
            <p:cNvPicPr>
              <a:picLocks noChangeAspect="1"/>
            </p:cNvPicPr>
            <p:nvPr/>
          </p:nvPicPr>
          <p:blipFill>
            <a:blip r:embed="rId4"/>
            <a:stretch>
              <a:fillRect/>
            </a:stretch>
          </p:blipFill>
          <p:spPr>
            <a:xfrm>
              <a:off x="6608646" y="2128681"/>
              <a:ext cx="2909099" cy="1952683"/>
            </a:xfrm>
            <a:prstGeom prst="rect">
              <a:avLst/>
            </a:prstGeom>
          </p:spPr>
        </p:pic>
        <p:sp>
          <p:nvSpPr>
            <p:cNvPr id="10" name="TextBox 9">
              <a:extLst>
                <a:ext uri="{FF2B5EF4-FFF2-40B4-BE49-F238E27FC236}">
                  <a16:creationId xmlns:a16="http://schemas.microsoft.com/office/drawing/2014/main" id="{9ECC2555-13F9-1B3D-8225-5479B53E043F}"/>
                </a:ext>
              </a:extLst>
            </p:cNvPr>
            <p:cNvSpPr txBox="1"/>
            <p:nvPr/>
          </p:nvSpPr>
          <p:spPr>
            <a:xfrm>
              <a:off x="7252501" y="4149538"/>
              <a:ext cx="1583101" cy="369332"/>
            </a:xfrm>
            <a:prstGeom prst="rect">
              <a:avLst/>
            </a:prstGeom>
            <a:noFill/>
          </p:spPr>
          <p:txBody>
            <a:bodyPr wrap="square" rtlCol="0">
              <a:spAutoFit/>
            </a:bodyPr>
            <a:lstStyle/>
            <a:p>
              <a:r>
                <a:rPr lang="en-GB" dirty="0"/>
                <a:t>Stellar spectra</a:t>
              </a:r>
            </a:p>
          </p:txBody>
        </p:sp>
      </p:grpSp>
      <p:sp>
        <p:nvSpPr>
          <p:cNvPr id="19" name="Footer Placeholder 18">
            <a:extLst>
              <a:ext uri="{FF2B5EF4-FFF2-40B4-BE49-F238E27FC236}">
                <a16:creationId xmlns:a16="http://schemas.microsoft.com/office/drawing/2014/main" id="{C0378548-CDB5-6E1B-6D16-1511CC367E36}"/>
              </a:ext>
            </a:extLst>
          </p:cNvPr>
          <p:cNvSpPr>
            <a:spLocks noGrp="1"/>
          </p:cNvSpPr>
          <p:nvPr>
            <p:ph type="ftr" sz="quarter" idx="11"/>
          </p:nvPr>
        </p:nvSpPr>
        <p:spPr>
          <a:xfrm>
            <a:off x="630621" y="6356350"/>
            <a:ext cx="8048430" cy="365125"/>
          </a:xfrm>
        </p:spPr>
        <p:txBody>
          <a:bodyPr/>
          <a:lstStyle/>
          <a:p>
            <a:r>
              <a:rPr lang="en-GB" sz="1200" dirty="0"/>
              <a:t>Figure 2: Asteroseismolog</a:t>
            </a:r>
            <a:r>
              <a:rPr lang="en-GB" dirty="0"/>
              <a:t>y wiki page, </a:t>
            </a:r>
            <a:r>
              <a:rPr lang="en-GB" sz="1200" dirty="0">
                <a:hlinkClick r:id="rId5"/>
              </a:rPr>
              <a:t>Tosaka</a:t>
            </a:r>
            <a:r>
              <a:rPr lang="en-GB" sz="1200" dirty="0"/>
              <a:t>, Figure 3: Classification of stellar spectra lecture notes, </a:t>
            </a:r>
            <a:r>
              <a:rPr lang="en-GB" sz="1200" dirty="0">
                <a:hlinkClick r:id="rId6"/>
              </a:rPr>
              <a:t>Burros</a:t>
            </a:r>
            <a:r>
              <a:rPr lang="en-GB" sz="1200" dirty="0"/>
              <a:t>, Figure 4: Berry</a:t>
            </a:r>
            <a:endParaRPr lang="en-GB" dirty="0"/>
          </a:p>
        </p:txBody>
      </p:sp>
      <p:sp>
        <p:nvSpPr>
          <p:cNvPr id="11" name="TextBox 10">
            <a:extLst>
              <a:ext uri="{FF2B5EF4-FFF2-40B4-BE49-F238E27FC236}">
                <a16:creationId xmlns:a16="http://schemas.microsoft.com/office/drawing/2014/main" id="{C504C413-2FAA-B2BD-9D29-85EE241490C4}"/>
              </a:ext>
            </a:extLst>
          </p:cNvPr>
          <p:cNvSpPr txBox="1"/>
          <p:nvPr/>
        </p:nvSpPr>
        <p:spPr>
          <a:xfrm>
            <a:off x="3432540" y="1852145"/>
            <a:ext cx="410923" cy="307777"/>
          </a:xfrm>
          <a:prstGeom prst="rect">
            <a:avLst/>
          </a:prstGeom>
          <a:noFill/>
        </p:spPr>
        <p:txBody>
          <a:bodyPr wrap="square" rtlCol="0">
            <a:spAutoFit/>
          </a:bodyPr>
          <a:lstStyle/>
          <a:p>
            <a:r>
              <a:rPr lang="en-GB" sz="1400" dirty="0"/>
              <a:t>[2]</a:t>
            </a:r>
          </a:p>
        </p:txBody>
      </p:sp>
      <p:sp>
        <p:nvSpPr>
          <p:cNvPr id="12" name="TextBox 11">
            <a:extLst>
              <a:ext uri="{FF2B5EF4-FFF2-40B4-BE49-F238E27FC236}">
                <a16:creationId xmlns:a16="http://schemas.microsoft.com/office/drawing/2014/main" id="{9B274C43-FA4E-69DD-5CAD-C75D99F432EA}"/>
              </a:ext>
            </a:extLst>
          </p:cNvPr>
          <p:cNvSpPr txBox="1"/>
          <p:nvPr/>
        </p:nvSpPr>
        <p:spPr>
          <a:xfrm>
            <a:off x="7516881" y="1852145"/>
            <a:ext cx="410923" cy="307777"/>
          </a:xfrm>
          <a:prstGeom prst="rect">
            <a:avLst/>
          </a:prstGeom>
          <a:noFill/>
        </p:spPr>
        <p:txBody>
          <a:bodyPr wrap="square" rtlCol="0">
            <a:spAutoFit/>
          </a:bodyPr>
          <a:lstStyle/>
          <a:p>
            <a:r>
              <a:rPr lang="en-GB" sz="1400" dirty="0"/>
              <a:t>[3]</a:t>
            </a:r>
          </a:p>
        </p:txBody>
      </p:sp>
      <p:grpSp>
        <p:nvGrpSpPr>
          <p:cNvPr id="14" name="Group 13">
            <a:extLst>
              <a:ext uri="{FF2B5EF4-FFF2-40B4-BE49-F238E27FC236}">
                <a16:creationId xmlns:a16="http://schemas.microsoft.com/office/drawing/2014/main" id="{783F74F0-15D2-7394-C6F1-87BC3BE8916B}"/>
              </a:ext>
            </a:extLst>
          </p:cNvPr>
          <p:cNvGrpSpPr/>
          <p:nvPr/>
        </p:nvGrpSpPr>
        <p:grpSpPr>
          <a:xfrm>
            <a:off x="8461471" y="1077685"/>
            <a:ext cx="2964683" cy="4117429"/>
            <a:chOff x="8461471" y="1077685"/>
            <a:chExt cx="2964683" cy="4117429"/>
          </a:xfrm>
        </p:grpSpPr>
        <p:pic>
          <p:nvPicPr>
            <p:cNvPr id="9" name="Picture 8">
              <a:extLst>
                <a:ext uri="{FF2B5EF4-FFF2-40B4-BE49-F238E27FC236}">
                  <a16:creationId xmlns:a16="http://schemas.microsoft.com/office/drawing/2014/main" id="{C3F633BD-8476-BFA9-FF6A-2C8110F62891}"/>
                </a:ext>
              </a:extLst>
            </p:cNvPr>
            <p:cNvPicPr>
              <a:picLocks noChangeAspect="1"/>
            </p:cNvPicPr>
            <p:nvPr/>
          </p:nvPicPr>
          <p:blipFill>
            <a:blip r:embed="rId7"/>
            <a:stretch>
              <a:fillRect/>
            </a:stretch>
          </p:blipFill>
          <p:spPr>
            <a:xfrm>
              <a:off x="8461471" y="1077685"/>
              <a:ext cx="2913103" cy="4117429"/>
            </a:xfrm>
            <a:prstGeom prst="rect">
              <a:avLst/>
            </a:prstGeom>
          </p:spPr>
        </p:pic>
        <p:sp>
          <p:nvSpPr>
            <p:cNvPr id="27" name="TextBox 26">
              <a:extLst>
                <a:ext uri="{FF2B5EF4-FFF2-40B4-BE49-F238E27FC236}">
                  <a16:creationId xmlns:a16="http://schemas.microsoft.com/office/drawing/2014/main" id="{C73D6830-0C5D-B425-1235-8D900297D33C}"/>
                </a:ext>
              </a:extLst>
            </p:cNvPr>
            <p:cNvSpPr txBox="1"/>
            <p:nvPr/>
          </p:nvSpPr>
          <p:spPr>
            <a:xfrm>
              <a:off x="9376977" y="4224181"/>
              <a:ext cx="1327307" cy="369332"/>
            </a:xfrm>
            <a:prstGeom prst="rect">
              <a:avLst/>
            </a:prstGeom>
            <a:noFill/>
          </p:spPr>
          <p:txBody>
            <a:bodyPr wrap="square" rtlCol="0">
              <a:spAutoFit/>
            </a:bodyPr>
            <a:lstStyle/>
            <a:p>
              <a:r>
                <a:rPr lang="en-GB" dirty="0"/>
                <a:t>Tidal decay</a:t>
              </a:r>
            </a:p>
          </p:txBody>
        </p:sp>
        <p:sp>
          <p:nvSpPr>
            <p:cNvPr id="13" name="TextBox 12">
              <a:extLst>
                <a:ext uri="{FF2B5EF4-FFF2-40B4-BE49-F238E27FC236}">
                  <a16:creationId xmlns:a16="http://schemas.microsoft.com/office/drawing/2014/main" id="{2A8C29B8-1CD8-5A2F-14B0-458EC5C59468}"/>
                </a:ext>
              </a:extLst>
            </p:cNvPr>
            <p:cNvSpPr txBox="1"/>
            <p:nvPr/>
          </p:nvSpPr>
          <p:spPr>
            <a:xfrm>
              <a:off x="11015231" y="1852145"/>
              <a:ext cx="410923" cy="307777"/>
            </a:xfrm>
            <a:prstGeom prst="rect">
              <a:avLst/>
            </a:prstGeom>
            <a:noFill/>
          </p:spPr>
          <p:txBody>
            <a:bodyPr wrap="square" rtlCol="0">
              <a:spAutoFit/>
            </a:bodyPr>
            <a:lstStyle/>
            <a:p>
              <a:r>
                <a:rPr lang="en-GB" sz="1400" dirty="0"/>
                <a:t>[4]</a:t>
              </a:r>
            </a:p>
          </p:txBody>
        </p:sp>
      </p:grpSp>
    </p:spTree>
    <p:extLst>
      <p:ext uri="{BB962C8B-B14F-4D97-AF65-F5344CB8AC3E}">
        <p14:creationId xmlns:p14="http://schemas.microsoft.com/office/powerpoint/2010/main" val="244189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F3F24-0455-0D5C-FA05-31DA416FFDA8}"/>
              </a:ext>
            </a:extLst>
          </p:cNvPr>
          <p:cNvSpPr>
            <a:spLocks noGrp="1"/>
          </p:cNvSpPr>
          <p:nvPr>
            <p:ph type="title"/>
          </p:nvPr>
        </p:nvSpPr>
        <p:spPr/>
        <p:txBody>
          <a:bodyPr/>
          <a:lstStyle/>
          <a:p>
            <a:r>
              <a:rPr lang="en-GB" dirty="0"/>
              <a:t>What is tidal decay?</a:t>
            </a:r>
          </a:p>
        </p:txBody>
      </p:sp>
      <p:sp>
        <p:nvSpPr>
          <p:cNvPr id="4" name="Slide Number Placeholder 3">
            <a:extLst>
              <a:ext uri="{FF2B5EF4-FFF2-40B4-BE49-F238E27FC236}">
                <a16:creationId xmlns:a16="http://schemas.microsoft.com/office/drawing/2014/main" id="{34C3473F-72C3-AC18-F17E-BD323ECEE676}"/>
              </a:ext>
            </a:extLst>
          </p:cNvPr>
          <p:cNvSpPr>
            <a:spLocks noGrp="1"/>
          </p:cNvSpPr>
          <p:nvPr>
            <p:ph type="sldNum" sz="quarter" idx="12"/>
          </p:nvPr>
        </p:nvSpPr>
        <p:spPr/>
        <p:txBody>
          <a:bodyPr/>
          <a:lstStyle/>
          <a:p>
            <a:fld id="{C8315AF6-B4B7-9044-ABAB-B18384B3885D}" type="slidenum">
              <a:rPr lang="en-GB" smtClean="0"/>
              <a:t>3</a:t>
            </a:fld>
            <a:endParaRPr lang="en-GB" dirty="0"/>
          </a:p>
        </p:txBody>
      </p:sp>
      <p:sp>
        <p:nvSpPr>
          <p:cNvPr id="5" name="TextBox 4">
            <a:extLst>
              <a:ext uri="{FF2B5EF4-FFF2-40B4-BE49-F238E27FC236}">
                <a16:creationId xmlns:a16="http://schemas.microsoft.com/office/drawing/2014/main" id="{710CC372-470D-8FED-C41A-25413290FBC5}"/>
              </a:ext>
            </a:extLst>
          </p:cNvPr>
          <p:cNvSpPr txBox="1"/>
          <p:nvPr/>
        </p:nvSpPr>
        <p:spPr>
          <a:xfrm>
            <a:off x="630621" y="1548317"/>
            <a:ext cx="6107766" cy="1938992"/>
          </a:xfrm>
          <a:prstGeom prst="rect">
            <a:avLst/>
          </a:prstGeom>
          <a:noFill/>
        </p:spPr>
        <p:txBody>
          <a:bodyPr wrap="square" rtlCol="0">
            <a:spAutoFit/>
          </a:bodyPr>
          <a:lstStyle/>
          <a:p>
            <a:pPr marL="457200" indent="-457200">
              <a:spcAft>
                <a:spcPts val="1200"/>
              </a:spcAft>
              <a:buFont typeface="+mj-lt"/>
              <a:buAutoNum type="arabicPeriod"/>
            </a:pPr>
            <a:r>
              <a:rPr lang="en-GB" sz="2000" dirty="0"/>
              <a:t>A planet exerts a gravitational force on its host star creating a tidal bulge</a:t>
            </a:r>
          </a:p>
          <a:p>
            <a:pPr marL="457200" indent="-457200">
              <a:spcAft>
                <a:spcPts val="1200"/>
              </a:spcAft>
              <a:buFont typeface="+mj-lt"/>
              <a:buAutoNum type="arabicPeriod"/>
            </a:pPr>
            <a:r>
              <a:rPr lang="en-GB" sz="2000" dirty="0"/>
              <a:t>The tidal bulge creates a non-Keplerian potential</a:t>
            </a:r>
          </a:p>
          <a:p>
            <a:pPr marL="457200" indent="-457200">
              <a:spcAft>
                <a:spcPts val="1200"/>
              </a:spcAft>
              <a:buFont typeface="+mj-lt"/>
              <a:buAutoNum type="arabicPeriod"/>
            </a:pPr>
            <a:r>
              <a:rPr lang="en-GB" sz="2000" dirty="0"/>
              <a:t>If the planet orbits faster than the star spins, it experiences a decelerating torque</a:t>
            </a:r>
          </a:p>
        </p:txBody>
      </p:sp>
      <p:sp>
        <p:nvSpPr>
          <p:cNvPr id="12" name="Footer Placeholder 11">
            <a:extLst>
              <a:ext uri="{FF2B5EF4-FFF2-40B4-BE49-F238E27FC236}">
                <a16:creationId xmlns:a16="http://schemas.microsoft.com/office/drawing/2014/main" id="{41FE7796-44E1-FE5A-0E8F-8E6B999984F0}"/>
              </a:ext>
            </a:extLst>
          </p:cNvPr>
          <p:cNvSpPr>
            <a:spLocks noGrp="1"/>
          </p:cNvSpPr>
          <p:nvPr>
            <p:ph type="ftr" sz="quarter" idx="11"/>
          </p:nvPr>
        </p:nvSpPr>
        <p:spPr/>
        <p:txBody>
          <a:bodyPr/>
          <a:lstStyle/>
          <a:p>
            <a:r>
              <a:rPr lang="en-GB" dirty="0"/>
              <a:t>Figure 5: Berry</a:t>
            </a:r>
          </a:p>
        </p:txBody>
      </p:sp>
      <p:pic>
        <p:nvPicPr>
          <p:cNvPr id="18" name="Picture 17" descr="A mathematical equation with a mathematical equation&#10;&#10;Description automatically generated with medium confidence">
            <a:extLst>
              <a:ext uri="{FF2B5EF4-FFF2-40B4-BE49-F238E27FC236}">
                <a16:creationId xmlns:a16="http://schemas.microsoft.com/office/drawing/2014/main" id="{35A8F0C2-EF6F-67EE-8E6B-0FBDACA5273D}"/>
              </a:ext>
            </a:extLst>
          </p:cNvPr>
          <p:cNvPicPr>
            <a:picLocks noChangeAspect="1"/>
          </p:cNvPicPr>
          <p:nvPr/>
        </p:nvPicPr>
        <p:blipFill>
          <a:blip r:embed="rId3"/>
          <a:stretch>
            <a:fillRect/>
          </a:stretch>
        </p:blipFill>
        <p:spPr>
          <a:xfrm>
            <a:off x="2250098" y="3529174"/>
            <a:ext cx="1654245" cy="1236506"/>
          </a:xfrm>
          <a:prstGeom prst="rect">
            <a:avLst/>
          </a:prstGeom>
        </p:spPr>
      </p:pic>
      <p:cxnSp>
        <p:nvCxnSpPr>
          <p:cNvPr id="21" name="Straight Arrow Connector 20">
            <a:extLst>
              <a:ext uri="{FF2B5EF4-FFF2-40B4-BE49-F238E27FC236}">
                <a16:creationId xmlns:a16="http://schemas.microsoft.com/office/drawing/2014/main" id="{D17F8712-3BA8-628F-E767-2AE53A0447B6}"/>
              </a:ext>
            </a:extLst>
          </p:cNvPr>
          <p:cNvCxnSpPr>
            <a:cxnSpLocks/>
            <a:stCxn id="23" idx="0"/>
          </p:cNvCxnSpPr>
          <p:nvPr/>
        </p:nvCxnSpPr>
        <p:spPr>
          <a:xfrm flipV="1">
            <a:off x="3145688" y="4645890"/>
            <a:ext cx="134541" cy="396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6A3D08C-5054-796D-99C9-CAAB2F180D2F}"/>
              </a:ext>
            </a:extLst>
          </p:cNvPr>
          <p:cNvSpPr txBox="1"/>
          <p:nvPr/>
        </p:nvSpPr>
        <p:spPr>
          <a:xfrm>
            <a:off x="1530689" y="5042020"/>
            <a:ext cx="3229997" cy="1077218"/>
          </a:xfrm>
          <a:prstGeom prst="rect">
            <a:avLst/>
          </a:prstGeom>
          <a:noFill/>
        </p:spPr>
        <p:txBody>
          <a:bodyPr wrap="square" rtlCol="0">
            <a:spAutoFit/>
          </a:bodyPr>
          <a:lstStyle/>
          <a:p>
            <a:pPr>
              <a:spcAft>
                <a:spcPts val="1200"/>
              </a:spcAft>
            </a:pPr>
            <a:r>
              <a:rPr lang="en-GB" i="1" dirty="0"/>
              <a:t>Stellar tidal dissipation factor</a:t>
            </a:r>
          </a:p>
          <a:p>
            <a:pPr>
              <a:spcAft>
                <a:spcPts val="1200"/>
              </a:spcAft>
            </a:pPr>
            <a:r>
              <a:rPr lang="en-GB" dirty="0"/>
              <a:t>Depends on </a:t>
            </a:r>
            <a:r>
              <a:rPr lang="en-GB" b="1" dirty="0"/>
              <a:t>rigidity</a:t>
            </a:r>
            <a:r>
              <a:rPr lang="en-GB" dirty="0"/>
              <a:t> and </a:t>
            </a:r>
            <a:r>
              <a:rPr lang="en-GB" b="1" dirty="0"/>
              <a:t>elastic modulus </a:t>
            </a:r>
            <a:r>
              <a:rPr lang="en-GB" dirty="0"/>
              <a:t>of the star</a:t>
            </a:r>
          </a:p>
        </p:txBody>
      </p:sp>
      <p:sp>
        <p:nvSpPr>
          <p:cNvPr id="25" name="TextBox 24">
            <a:extLst>
              <a:ext uri="{FF2B5EF4-FFF2-40B4-BE49-F238E27FC236}">
                <a16:creationId xmlns:a16="http://schemas.microsoft.com/office/drawing/2014/main" id="{B92122C2-2812-4765-6157-F6A79C82F610}"/>
              </a:ext>
            </a:extLst>
          </p:cNvPr>
          <p:cNvSpPr txBox="1"/>
          <p:nvPr/>
        </p:nvSpPr>
        <p:spPr>
          <a:xfrm>
            <a:off x="6096000" y="5217827"/>
            <a:ext cx="5631180" cy="923330"/>
          </a:xfrm>
          <a:prstGeom prst="rect">
            <a:avLst/>
          </a:prstGeom>
          <a:noFill/>
        </p:spPr>
        <p:txBody>
          <a:bodyPr wrap="square" rtlCol="0">
            <a:spAutoFit/>
          </a:bodyPr>
          <a:lstStyle/>
          <a:p>
            <a:r>
              <a:rPr lang="en-GB" dirty="0"/>
              <a:t>Tidal decay is a consequence of </a:t>
            </a:r>
            <a:r>
              <a:rPr lang="en-GB" b="1" dirty="0"/>
              <a:t>stellar (and planetary) composition and structure</a:t>
            </a:r>
            <a:r>
              <a:rPr lang="en-GB" dirty="0"/>
              <a:t>. Decay rates could tell you something about what the star and planet are made of!</a:t>
            </a:r>
          </a:p>
        </p:txBody>
      </p:sp>
      <p:sp>
        <p:nvSpPr>
          <p:cNvPr id="36" name="Right Arrow 35">
            <a:extLst>
              <a:ext uri="{FF2B5EF4-FFF2-40B4-BE49-F238E27FC236}">
                <a16:creationId xmlns:a16="http://schemas.microsoft.com/office/drawing/2014/main" id="{8F292124-B6FD-9683-F382-835DCF0F82D8}"/>
              </a:ext>
            </a:extLst>
          </p:cNvPr>
          <p:cNvSpPr/>
          <p:nvPr/>
        </p:nvSpPr>
        <p:spPr>
          <a:xfrm>
            <a:off x="5007429" y="5500976"/>
            <a:ext cx="841828" cy="35703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yellow circle with a black arrow&#10;&#10;Description automatically generated">
            <a:extLst>
              <a:ext uri="{FF2B5EF4-FFF2-40B4-BE49-F238E27FC236}">
                <a16:creationId xmlns:a16="http://schemas.microsoft.com/office/drawing/2014/main" id="{7FC44B79-2030-F04E-80F3-28D7F06E56E8}"/>
              </a:ext>
            </a:extLst>
          </p:cNvPr>
          <p:cNvPicPr>
            <a:picLocks noChangeAspect="1"/>
          </p:cNvPicPr>
          <p:nvPr/>
        </p:nvPicPr>
        <p:blipFill>
          <a:blip r:embed="rId4"/>
          <a:stretch>
            <a:fillRect/>
          </a:stretch>
        </p:blipFill>
        <p:spPr>
          <a:xfrm>
            <a:off x="6514036" y="718427"/>
            <a:ext cx="4852071" cy="6858000"/>
          </a:xfrm>
          <a:prstGeom prst="rect">
            <a:avLst/>
          </a:prstGeom>
        </p:spPr>
      </p:pic>
      <p:sp>
        <p:nvSpPr>
          <p:cNvPr id="7" name="TextBox 6">
            <a:extLst>
              <a:ext uri="{FF2B5EF4-FFF2-40B4-BE49-F238E27FC236}">
                <a16:creationId xmlns:a16="http://schemas.microsoft.com/office/drawing/2014/main" id="{5A1B206B-3D29-0C62-3B1A-460DE03264B1}"/>
              </a:ext>
            </a:extLst>
          </p:cNvPr>
          <p:cNvSpPr txBox="1"/>
          <p:nvPr/>
        </p:nvSpPr>
        <p:spPr>
          <a:xfrm>
            <a:off x="7196207" y="2853833"/>
            <a:ext cx="892628" cy="307777"/>
          </a:xfrm>
          <a:prstGeom prst="rect">
            <a:avLst/>
          </a:prstGeom>
          <a:noFill/>
        </p:spPr>
        <p:txBody>
          <a:bodyPr wrap="square" rtlCol="0">
            <a:spAutoFit/>
          </a:bodyPr>
          <a:lstStyle/>
          <a:p>
            <a:r>
              <a:rPr lang="en-GB" sz="1400" i="1" dirty="0"/>
              <a:t>Star</a:t>
            </a:r>
          </a:p>
        </p:txBody>
      </p:sp>
      <p:sp>
        <p:nvSpPr>
          <p:cNvPr id="8" name="TextBox 7">
            <a:extLst>
              <a:ext uri="{FF2B5EF4-FFF2-40B4-BE49-F238E27FC236}">
                <a16:creationId xmlns:a16="http://schemas.microsoft.com/office/drawing/2014/main" id="{00FBE7A8-1C0F-6CEA-33CE-0496C4C4877E}"/>
              </a:ext>
            </a:extLst>
          </p:cNvPr>
          <p:cNvSpPr txBox="1"/>
          <p:nvPr/>
        </p:nvSpPr>
        <p:spPr>
          <a:xfrm>
            <a:off x="9119350" y="2307070"/>
            <a:ext cx="892628" cy="307777"/>
          </a:xfrm>
          <a:prstGeom prst="rect">
            <a:avLst/>
          </a:prstGeom>
          <a:noFill/>
        </p:spPr>
        <p:txBody>
          <a:bodyPr wrap="square" rtlCol="0">
            <a:spAutoFit/>
          </a:bodyPr>
          <a:lstStyle/>
          <a:p>
            <a:r>
              <a:rPr lang="en-GB" sz="1400" i="1" dirty="0"/>
              <a:t>Planet</a:t>
            </a: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2E5CFFA8-95AC-A79B-4307-CF7CC0FFA48F}"/>
                  </a:ext>
                </a:extLst>
              </p:cNvPr>
              <p:cNvSpPr txBox="1"/>
              <p:nvPr/>
            </p:nvSpPr>
            <p:spPr>
              <a:xfrm>
                <a:off x="10581585" y="1999293"/>
                <a:ext cx="1081702"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sz="1400" b="0" i="1" smtClean="0">
                          <a:latin typeface="Cambria Math" panose="02040503050406030204" pitchFamily="18" charset="0"/>
                        </a:rPr>
                        <m:t>−</m:t>
                      </m:r>
                      <m:r>
                        <a:rPr lang="en-GB" sz="1400" b="0" i="1" smtClean="0">
                          <a:latin typeface="Cambria Math" panose="02040503050406030204" pitchFamily="18" charset="0"/>
                        </a:rPr>
                        <m:t>𝑑</m:t>
                      </m:r>
                      <m:r>
                        <a:rPr lang="en-GB" sz="1400" b="0" i="1" smtClean="0">
                          <a:latin typeface="Cambria Math" panose="02040503050406030204" pitchFamily="18" charset="0"/>
                        </a:rPr>
                        <m:t>𝜙</m:t>
                      </m:r>
                      <m:r>
                        <a:rPr lang="en-GB" sz="1400" b="0" i="1" smtClean="0">
                          <a:latin typeface="Cambria Math" panose="02040503050406030204" pitchFamily="18" charset="0"/>
                        </a:rPr>
                        <m:t>/</m:t>
                      </m:r>
                      <m:r>
                        <a:rPr lang="en-GB" sz="1400" b="0" i="1" smtClean="0">
                          <a:latin typeface="Cambria Math" panose="02040503050406030204" pitchFamily="18" charset="0"/>
                        </a:rPr>
                        <m:t>𝑑</m:t>
                      </m:r>
                      <m:r>
                        <a:rPr lang="en-GB" sz="1400" b="0" i="1" smtClean="0">
                          <a:latin typeface="Cambria Math" panose="02040503050406030204" pitchFamily="18" charset="0"/>
                        </a:rPr>
                        <m:t>𝜃</m:t>
                      </m:r>
                    </m:oMath>
                  </m:oMathPara>
                </a14:m>
                <a:endParaRPr lang="en-GB" sz="1400" dirty="0"/>
              </a:p>
            </p:txBody>
          </p:sp>
        </mc:Choice>
        <mc:Fallback xmlns="">
          <p:sp>
            <p:nvSpPr>
              <p:cNvPr id="9" name="TextBox 8">
                <a:extLst>
                  <a:ext uri="{FF2B5EF4-FFF2-40B4-BE49-F238E27FC236}">
                    <a16:creationId xmlns:a16="http://schemas.microsoft.com/office/drawing/2014/main" id="{2E5CFFA8-95AC-A79B-4307-CF7CC0FFA48F}"/>
                  </a:ext>
                </a:extLst>
              </p:cNvPr>
              <p:cNvSpPr txBox="1">
                <a:spLocks noRot="1" noChangeAspect="1" noMove="1" noResize="1" noEditPoints="1" noAdjustHandles="1" noChangeArrowheads="1" noChangeShapeType="1" noTextEdit="1"/>
              </p:cNvSpPr>
              <p:nvPr/>
            </p:nvSpPr>
            <p:spPr>
              <a:xfrm>
                <a:off x="10581585" y="1999293"/>
                <a:ext cx="1081702" cy="307777"/>
              </a:xfrm>
              <a:prstGeom prst="rect">
                <a:avLst/>
              </a:prstGeom>
              <a:blipFill>
                <a:blip r:embed="rId5"/>
                <a:stretch>
                  <a:fillRect b="-8000"/>
                </a:stretch>
              </a:blipFill>
            </p:spPr>
            <p:txBody>
              <a:bodyPr/>
              <a:lstStyle/>
              <a:p>
                <a:r>
                  <a:rPr lang="en-GB">
                    <a:noFill/>
                  </a:rPr>
                  <a:t> </a:t>
                </a:r>
              </a:p>
            </p:txBody>
          </p:sp>
        </mc:Fallback>
      </mc:AlternateContent>
      <p:sp>
        <p:nvSpPr>
          <p:cNvPr id="10" name="TextBox 9">
            <a:extLst>
              <a:ext uri="{FF2B5EF4-FFF2-40B4-BE49-F238E27FC236}">
                <a16:creationId xmlns:a16="http://schemas.microsoft.com/office/drawing/2014/main" id="{726D223A-6E58-9CE6-7D2C-90699653C8B2}"/>
              </a:ext>
            </a:extLst>
          </p:cNvPr>
          <p:cNvSpPr txBox="1"/>
          <p:nvPr/>
        </p:nvSpPr>
        <p:spPr>
          <a:xfrm>
            <a:off x="10840616" y="1332302"/>
            <a:ext cx="410923" cy="307777"/>
          </a:xfrm>
          <a:prstGeom prst="rect">
            <a:avLst/>
          </a:prstGeom>
          <a:noFill/>
        </p:spPr>
        <p:txBody>
          <a:bodyPr wrap="square" rtlCol="0">
            <a:spAutoFit/>
          </a:bodyPr>
          <a:lstStyle/>
          <a:p>
            <a:r>
              <a:rPr lang="en-GB" sz="1400" dirty="0"/>
              <a:t>[5]</a:t>
            </a:r>
          </a:p>
        </p:txBody>
      </p:sp>
    </p:spTree>
    <p:extLst>
      <p:ext uri="{BB962C8B-B14F-4D97-AF65-F5344CB8AC3E}">
        <p14:creationId xmlns:p14="http://schemas.microsoft.com/office/powerpoint/2010/main" val="15753813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D2DA658B-4C2E-D8F6-0B0C-3A5BCE9FC5B3}"/>
              </a:ext>
            </a:extLst>
          </p:cNvPr>
          <p:cNvGrpSpPr/>
          <p:nvPr/>
        </p:nvGrpSpPr>
        <p:grpSpPr>
          <a:xfrm>
            <a:off x="336828" y="811161"/>
            <a:ext cx="5607011" cy="6858000"/>
            <a:chOff x="336828" y="811161"/>
            <a:chExt cx="5607011" cy="6858000"/>
          </a:xfrm>
        </p:grpSpPr>
        <p:pic>
          <p:nvPicPr>
            <p:cNvPr id="11" name="Picture 10" descr="A blue and orange dotted lines&#10;&#10;Description automatically generated">
              <a:extLst>
                <a:ext uri="{FF2B5EF4-FFF2-40B4-BE49-F238E27FC236}">
                  <a16:creationId xmlns:a16="http://schemas.microsoft.com/office/drawing/2014/main" id="{4C324ED9-FE53-037E-86D5-BE14C2B4F1E5}"/>
                </a:ext>
              </a:extLst>
            </p:cNvPr>
            <p:cNvPicPr>
              <a:picLocks noChangeAspect="1"/>
            </p:cNvPicPr>
            <p:nvPr/>
          </p:nvPicPr>
          <p:blipFill>
            <a:blip r:embed="rId3"/>
            <a:stretch>
              <a:fillRect/>
            </a:stretch>
          </p:blipFill>
          <p:spPr>
            <a:xfrm>
              <a:off x="336828" y="811161"/>
              <a:ext cx="4852071" cy="6858000"/>
            </a:xfrm>
            <a:prstGeom prst="rect">
              <a:avLst/>
            </a:prstGeom>
          </p:spPr>
        </p:pic>
        <p:sp>
          <p:nvSpPr>
            <p:cNvPr id="13" name="TextBox 12">
              <a:extLst>
                <a:ext uri="{FF2B5EF4-FFF2-40B4-BE49-F238E27FC236}">
                  <a16:creationId xmlns:a16="http://schemas.microsoft.com/office/drawing/2014/main" id="{55889355-C60C-6F4D-1F9D-7030F9316DE3}"/>
                </a:ext>
              </a:extLst>
            </p:cNvPr>
            <p:cNvSpPr txBox="1"/>
            <p:nvPr/>
          </p:nvSpPr>
          <p:spPr>
            <a:xfrm>
              <a:off x="499060" y="2526891"/>
              <a:ext cx="1153384" cy="646331"/>
            </a:xfrm>
            <a:prstGeom prst="rect">
              <a:avLst/>
            </a:prstGeom>
            <a:noFill/>
          </p:spPr>
          <p:txBody>
            <a:bodyPr wrap="square" rtlCol="0">
              <a:spAutoFit/>
            </a:bodyPr>
            <a:lstStyle/>
            <a:p>
              <a:r>
                <a:rPr lang="en-GB" dirty="0"/>
                <a:t>Transit time</a:t>
              </a:r>
            </a:p>
          </p:txBody>
        </p:sp>
        <p:sp>
          <p:nvSpPr>
            <p:cNvPr id="14" name="TextBox 13">
              <a:extLst>
                <a:ext uri="{FF2B5EF4-FFF2-40B4-BE49-F238E27FC236}">
                  <a16:creationId xmlns:a16="http://schemas.microsoft.com/office/drawing/2014/main" id="{DB20B632-D445-0174-6683-573848601E3A}"/>
                </a:ext>
              </a:extLst>
            </p:cNvPr>
            <p:cNvSpPr txBox="1"/>
            <p:nvPr/>
          </p:nvSpPr>
          <p:spPr>
            <a:xfrm>
              <a:off x="4790455" y="2830865"/>
              <a:ext cx="1153384" cy="369332"/>
            </a:xfrm>
            <a:prstGeom prst="rect">
              <a:avLst/>
            </a:prstGeom>
            <a:noFill/>
          </p:spPr>
          <p:txBody>
            <a:bodyPr wrap="square" rtlCol="0">
              <a:spAutoFit/>
            </a:bodyPr>
            <a:lstStyle/>
            <a:p>
              <a:r>
                <a:rPr lang="en-GB" b="1" dirty="0"/>
                <a:t>No decay</a:t>
              </a:r>
            </a:p>
          </p:txBody>
        </p:sp>
        <p:sp>
          <p:nvSpPr>
            <p:cNvPr id="15" name="TextBox 14">
              <a:extLst>
                <a:ext uri="{FF2B5EF4-FFF2-40B4-BE49-F238E27FC236}">
                  <a16:creationId xmlns:a16="http://schemas.microsoft.com/office/drawing/2014/main" id="{48629397-E7AB-3D3C-8071-2DFCC584DA2E}"/>
                </a:ext>
              </a:extLst>
            </p:cNvPr>
            <p:cNvSpPr txBox="1"/>
            <p:nvPr/>
          </p:nvSpPr>
          <p:spPr>
            <a:xfrm>
              <a:off x="4790455" y="3627277"/>
              <a:ext cx="1153384" cy="369332"/>
            </a:xfrm>
            <a:prstGeom prst="rect">
              <a:avLst/>
            </a:prstGeom>
            <a:noFill/>
          </p:spPr>
          <p:txBody>
            <a:bodyPr wrap="square" rtlCol="0">
              <a:spAutoFit/>
            </a:bodyPr>
            <a:lstStyle/>
            <a:p>
              <a:r>
                <a:rPr lang="en-GB" b="1" dirty="0"/>
                <a:t>Decay</a:t>
              </a:r>
            </a:p>
          </p:txBody>
        </p:sp>
        <p:cxnSp>
          <p:nvCxnSpPr>
            <p:cNvPr id="22" name="Straight Arrow Connector 21">
              <a:extLst>
                <a:ext uri="{FF2B5EF4-FFF2-40B4-BE49-F238E27FC236}">
                  <a16:creationId xmlns:a16="http://schemas.microsoft.com/office/drawing/2014/main" id="{00608988-4618-D97C-B4C5-4F88B3F9D7B1}"/>
                </a:ext>
              </a:extLst>
            </p:cNvPr>
            <p:cNvCxnSpPr/>
            <p:nvPr/>
          </p:nvCxnSpPr>
          <p:spPr>
            <a:xfrm>
              <a:off x="4627418" y="3200197"/>
              <a:ext cx="0" cy="5543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D4FD311-5F7B-F6E3-EB77-A3D14CA68C2C}"/>
                </a:ext>
              </a:extLst>
            </p:cNvPr>
            <p:cNvSpPr txBox="1"/>
            <p:nvPr/>
          </p:nvSpPr>
          <p:spPr>
            <a:xfrm>
              <a:off x="4790455" y="3221921"/>
              <a:ext cx="1153384" cy="369332"/>
            </a:xfrm>
            <a:prstGeom prst="rect">
              <a:avLst/>
            </a:prstGeom>
            <a:noFill/>
          </p:spPr>
          <p:txBody>
            <a:bodyPr wrap="square" rtlCol="0">
              <a:spAutoFit/>
            </a:bodyPr>
            <a:lstStyle/>
            <a:p>
              <a:r>
                <a:rPr lang="en-GB" dirty="0"/>
                <a:t>TTV</a:t>
              </a:r>
            </a:p>
          </p:txBody>
        </p: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404DF27D-5FED-AF3C-628A-618983C9A227}"/>
                    </a:ext>
                  </a:extLst>
                </p:cNvPr>
                <p:cNvSpPr txBox="1"/>
                <p:nvPr/>
              </p:nvSpPr>
              <p:spPr>
                <a:xfrm>
                  <a:off x="1317029" y="5749372"/>
                  <a:ext cx="3965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30" name="TextBox 29">
                  <a:extLst>
                    <a:ext uri="{FF2B5EF4-FFF2-40B4-BE49-F238E27FC236}">
                      <a16:creationId xmlns:a16="http://schemas.microsoft.com/office/drawing/2014/main" id="{404DF27D-5FED-AF3C-628A-618983C9A227}"/>
                    </a:ext>
                  </a:extLst>
                </p:cNvPr>
                <p:cNvSpPr txBox="1">
                  <a:spLocks noRot="1" noChangeAspect="1" noMove="1" noResize="1" noEditPoints="1" noAdjustHandles="1" noChangeArrowheads="1" noChangeShapeType="1" noTextEdit="1"/>
                </p:cNvSpPr>
                <p:nvPr/>
              </p:nvSpPr>
              <p:spPr>
                <a:xfrm>
                  <a:off x="1317029" y="5749372"/>
                  <a:ext cx="396500" cy="369332"/>
                </a:xfrm>
                <a:prstGeom prst="rect">
                  <a:avLst/>
                </a:prstGeom>
                <a:blipFill>
                  <a:blip r:embed="rId4"/>
                  <a:stretch>
                    <a:fillRect/>
                  </a:stretch>
                </a:blipFill>
              </p:spPr>
              <p:txBody>
                <a:bodyPr/>
                <a:lstStyle/>
                <a:p>
                  <a:r>
                    <a:rPr lang="en-GB">
                      <a:noFill/>
                    </a:rPr>
                    <a:t> </a:t>
                  </a:r>
                </a:p>
              </p:txBody>
            </p:sp>
          </mc:Fallback>
        </mc:AlternateContent>
      </p:grpSp>
      <p:sp>
        <p:nvSpPr>
          <p:cNvPr id="12" name="TextBox 11">
            <a:extLst>
              <a:ext uri="{FF2B5EF4-FFF2-40B4-BE49-F238E27FC236}">
                <a16:creationId xmlns:a16="http://schemas.microsoft.com/office/drawing/2014/main" id="{BFA4E824-0B90-CD32-323E-F3E2882B0E19}"/>
              </a:ext>
            </a:extLst>
          </p:cNvPr>
          <p:cNvSpPr txBox="1"/>
          <p:nvPr/>
        </p:nvSpPr>
        <p:spPr>
          <a:xfrm>
            <a:off x="4392010" y="5899355"/>
            <a:ext cx="1153384" cy="369332"/>
          </a:xfrm>
          <a:prstGeom prst="rect">
            <a:avLst/>
          </a:prstGeom>
          <a:noFill/>
        </p:spPr>
        <p:txBody>
          <a:bodyPr wrap="square" rtlCol="0">
            <a:spAutoFit/>
          </a:bodyPr>
          <a:lstStyle/>
          <a:p>
            <a:r>
              <a:rPr lang="en-GB" dirty="0"/>
              <a:t>Epoch</a:t>
            </a:r>
          </a:p>
        </p:txBody>
      </p:sp>
      <p:sp>
        <p:nvSpPr>
          <p:cNvPr id="2" name="Title 1">
            <a:extLst>
              <a:ext uri="{FF2B5EF4-FFF2-40B4-BE49-F238E27FC236}">
                <a16:creationId xmlns:a16="http://schemas.microsoft.com/office/drawing/2014/main" id="{5FFAC0D2-E0B7-7237-F517-16A5E6140B95}"/>
              </a:ext>
            </a:extLst>
          </p:cNvPr>
          <p:cNvSpPr>
            <a:spLocks noGrp="1"/>
          </p:cNvSpPr>
          <p:nvPr>
            <p:ph type="title"/>
          </p:nvPr>
        </p:nvSpPr>
        <p:spPr/>
        <p:txBody>
          <a:bodyPr/>
          <a:lstStyle/>
          <a:p>
            <a:r>
              <a:rPr lang="en-GB" dirty="0"/>
              <a:t>How do we measure tidal decay?</a:t>
            </a:r>
          </a:p>
        </p:txBody>
      </p:sp>
      <p:sp>
        <p:nvSpPr>
          <p:cNvPr id="3" name="Content Placeholder 2">
            <a:extLst>
              <a:ext uri="{FF2B5EF4-FFF2-40B4-BE49-F238E27FC236}">
                <a16:creationId xmlns:a16="http://schemas.microsoft.com/office/drawing/2014/main" id="{C6FF8F03-406F-2C6A-81FF-4D3F071814E6}"/>
              </a:ext>
            </a:extLst>
          </p:cNvPr>
          <p:cNvSpPr>
            <a:spLocks noGrp="1"/>
          </p:cNvSpPr>
          <p:nvPr>
            <p:ph idx="1"/>
          </p:nvPr>
        </p:nvSpPr>
        <p:spPr>
          <a:xfrm>
            <a:off x="630621" y="1363320"/>
            <a:ext cx="10930758" cy="1036429"/>
          </a:xfrm>
        </p:spPr>
        <p:txBody>
          <a:bodyPr>
            <a:normAutofit/>
          </a:bodyPr>
          <a:lstStyle/>
          <a:p>
            <a:r>
              <a:rPr lang="en-GB" dirty="0"/>
              <a:t>Indirectly via orbital distributions</a:t>
            </a:r>
          </a:p>
          <a:p>
            <a:r>
              <a:rPr lang="en-GB" dirty="0"/>
              <a:t>Or: transit timing variations aka </a:t>
            </a:r>
            <a:r>
              <a:rPr lang="en-GB" b="1" dirty="0"/>
              <a:t>TTVs</a:t>
            </a:r>
          </a:p>
        </p:txBody>
      </p:sp>
      <p:sp>
        <p:nvSpPr>
          <p:cNvPr id="4" name="Footer Placeholder 3">
            <a:extLst>
              <a:ext uri="{FF2B5EF4-FFF2-40B4-BE49-F238E27FC236}">
                <a16:creationId xmlns:a16="http://schemas.microsoft.com/office/drawing/2014/main" id="{20FF11E4-FC53-E223-5698-A2FA26A4BC9C}"/>
              </a:ext>
            </a:extLst>
          </p:cNvPr>
          <p:cNvSpPr>
            <a:spLocks noGrp="1"/>
          </p:cNvSpPr>
          <p:nvPr>
            <p:ph type="ftr" sz="quarter" idx="11"/>
          </p:nvPr>
        </p:nvSpPr>
        <p:spPr/>
        <p:txBody>
          <a:bodyPr/>
          <a:lstStyle/>
          <a:p>
            <a:r>
              <a:rPr lang="en-GB" sz="1200" dirty="0"/>
              <a:t>Figure 6: Berry, Figure 7</a:t>
            </a:r>
            <a:r>
              <a:rPr lang="en-GB" dirty="0"/>
              <a:t>: </a:t>
            </a:r>
            <a:r>
              <a:rPr lang="en-GB" dirty="0">
                <a:hlinkClick r:id="rId5"/>
              </a:rPr>
              <a:t>Nesvorny et al, 2012</a:t>
            </a:r>
            <a:endParaRPr lang="en-GB" dirty="0"/>
          </a:p>
        </p:txBody>
      </p:sp>
      <p:sp>
        <p:nvSpPr>
          <p:cNvPr id="5" name="Slide Number Placeholder 4">
            <a:extLst>
              <a:ext uri="{FF2B5EF4-FFF2-40B4-BE49-F238E27FC236}">
                <a16:creationId xmlns:a16="http://schemas.microsoft.com/office/drawing/2014/main" id="{408608B2-AFD7-0464-0C7B-888E982FD85D}"/>
              </a:ext>
            </a:extLst>
          </p:cNvPr>
          <p:cNvSpPr>
            <a:spLocks noGrp="1"/>
          </p:cNvSpPr>
          <p:nvPr>
            <p:ph type="sldNum" sz="quarter" idx="12"/>
          </p:nvPr>
        </p:nvSpPr>
        <p:spPr/>
        <p:txBody>
          <a:bodyPr/>
          <a:lstStyle/>
          <a:p>
            <a:fld id="{C8315AF6-B4B7-9044-ABAB-B18384B3885D}" type="slidenum">
              <a:rPr lang="en-GB" smtClean="0"/>
              <a:t>4</a:t>
            </a:fld>
            <a:endParaRPr lang="en-GB"/>
          </a:p>
        </p:txBody>
      </p:sp>
      <p:pic>
        <p:nvPicPr>
          <p:cNvPr id="16" name="Picture 15" descr="A graph of a normalized flux&#10;&#10;Description automatically generated">
            <a:extLst>
              <a:ext uri="{FF2B5EF4-FFF2-40B4-BE49-F238E27FC236}">
                <a16:creationId xmlns:a16="http://schemas.microsoft.com/office/drawing/2014/main" id="{532361F0-2E5D-D527-42EC-1BC69CEABDC0}"/>
              </a:ext>
            </a:extLst>
          </p:cNvPr>
          <p:cNvPicPr>
            <a:picLocks noChangeAspect="1"/>
          </p:cNvPicPr>
          <p:nvPr/>
        </p:nvPicPr>
        <p:blipFill>
          <a:blip r:embed="rId6"/>
          <a:stretch>
            <a:fillRect/>
          </a:stretch>
        </p:blipFill>
        <p:spPr>
          <a:xfrm>
            <a:off x="6805512" y="1505276"/>
            <a:ext cx="4853866" cy="4846186"/>
          </a:xfrm>
          <a:prstGeom prst="rect">
            <a:avLst/>
          </a:prstGeom>
        </p:spPr>
      </p:pic>
      <p:sp>
        <p:nvSpPr>
          <p:cNvPr id="17" name="TextBox 16">
            <a:extLst>
              <a:ext uri="{FF2B5EF4-FFF2-40B4-BE49-F238E27FC236}">
                <a16:creationId xmlns:a16="http://schemas.microsoft.com/office/drawing/2014/main" id="{52CB0765-5F02-FF6E-9D7D-7E326BB50647}"/>
              </a:ext>
            </a:extLst>
          </p:cNvPr>
          <p:cNvSpPr txBox="1"/>
          <p:nvPr/>
        </p:nvSpPr>
        <p:spPr>
          <a:xfrm>
            <a:off x="8025765" y="1305748"/>
            <a:ext cx="2713613" cy="307777"/>
          </a:xfrm>
          <a:prstGeom prst="rect">
            <a:avLst/>
          </a:prstGeom>
          <a:noFill/>
        </p:spPr>
        <p:txBody>
          <a:bodyPr wrap="square" rtlCol="0">
            <a:spAutoFit/>
          </a:bodyPr>
          <a:lstStyle/>
          <a:p>
            <a:pPr algn="r"/>
            <a:r>
              <a:rPr lang="en-GB" sz="1400" dirty="0"/>
              <a:t>Overlayed light curves of KOI-872</a:t>
            </a:r>
          </a:p>
        </p:txBody>
      </p:sp>
      <p:sp>
        <p:nvSpPr>
          <p:cNvPr id="18" name="TextBox 17">
            <a:extLst>
              <a:ext uri="{FF2B5EF4-FFF2-40B4-BE49-F238E27FC236}">
                <a16:creationId xmlns:a16="http://schemas.microsoft.com/office/drawing/2014/main" id="{309E26DA-C0EA-493D-93A0-B88174609C36}"/>
              </a:ext>
            </a:extLst>
          </p:cNvPr>
          <p:cNvSpPr txBox="1"/>
          <p:nvPr/>
        </p:nvSpPr>
        <p:spPr>
          <a:xfrm>
            <a:off x="5277230" y="6004741"/>
            <a:ext cx="410923" cy="307777"/>
          </a:xfrm>
          <a:prstGeom prst="rect">
            <a:avLst/>
          </a:prstGeom>
          <a:noFill/>
        </p:spPr>
        <p:txBody>
          <a:bodyPr wrap="square" rtlCol="0">
            <a:spAutoFit/>
          </a:bodyPr>
          <a:lstStyle/>
          <a:p>
            <a:r>
              <a:rPr lang="en-GB" sz="1400" dirty="0"/>
              <a:t>[6]</a:t>
            </a:r>
          </a:p>
        </p:txBody>
      </p:sp>
      <p:sp>
        <p:nvSpPr>
          <p:cNvPr id="19" name="TextBox 18">
            <a:extLst>
              <a:ext uri="{FF2B5EF4-FFF2-40B4-BE49-F238E27FC236}">
                <a16:creationId xmlns:a16="http://schemas.microsoft.com/office/drawing/2014/main" id="{2080AD1E-04D4-0E4D-812E-AF5619415C75}"/>
              </a:ext>
            </a:extLst>
          </p:cNvPr>
          <p:cNvSpPr txBox="1"/>
          <p:nvPr/>
        </p:nvSpPr>
        <p:spPr>
          <a:xfrm>
            <a:off x="11290075" y="6012680"/>
            <a:ext cx="410923" cy="307777"/>
          </a:xfrm>
          <a:prstGeom prst="rect">
            <a:avLst/>
          </a:prstGeom>
          <a:noFill/>
        </p:spPr>
        <p:txBody>
          <a:bodyPr wrap="square" rtlCol="0">
            <a:spAutoFit/>
          </a:bodyPr>
          <a:lstStyle/>
          <a:p>
            <a:r>
              <a:rPr lang="en-GB" sz="1400" dirty="0"/>
              <a:t>[7]</a:t>
            </a:r>
          </a:p>
        </p:txBody>
      </p:sp>
      <p:grpSp>
        <p:nvGrpSpPr>
          <p:cNvPr id="39" name="Group 38">
            <a:extLst>
              <a:ext uri="{FF2B5EF4-FFF2-40B4-BE49-F238E27FC236}">
                <a16:creationId xmlns:a16="http://schemas.microsoft.com/office/drawing/2014/main" id="{018344D2-9158-12C7-3728-C72DF3C79ABD}"/>
              </a:ext>
            </a:extLst>
          </p:cNvPr>
          <p:cNvGrpSpPr/>
          <p:nvPr/>
        </p:nvGrpSpPr>
        <p:grpSpPr>
          <a:xfrm>
            <a:off x="336827" y="811161"/>
            <a:ext cx="5607011" cy="6858000"/>
            <a:chOff x="336827" y="811161"/>
            <a:chExt cx="5607011" cy="6858000"/>
          </a:xfrm>
        </p:grpSpPr>
        <p:pic>
          <p:nvPicPr>
            <p:cNvPr id="27" name="Picture 26" descr="A line of lights in the dark&#10;&#10;Description automatically generated">
              <a:extLst>
                <a:ext uri="{FF2B5EF4-FFF2-40B4-BE49-F238E27FC236}">
                  <a16:creationId xmlns:a16="http://schemas.microsoft.com/office/drawing/2014/main" id="{EC311A99-3A6D-6DC9-FF87-810FFCCDFBA4}"/>
                </a:ext>
              </a:extLst>
            </p:cNvPr>
            <p:cNvPicPr>
              <a:picLocks noChangeAspect="1"/>
            </p:cNvPicPr>
            <p:nvPr/>
          </p:nvPicPr>
          <p:blipFill>
            <a:blip r:embed="rId7"/>
            <a:stretch>
              <a:fillRect/>
            </a:stretch>
          </p:blipFill>
          <p:spPr>
            <a:xfrm>
              <a:off x="336827" y="811161"/>
              <a:ext cx="4852071" cy="6858000"/>
            </a:xfrm>
            <a:prstGeom prst="rect">
              <a:avLst/>
            </a:prstGeom>
          </p:spPr>
        </p:pic>
        <p:sp>
          <p:nvSpPr>
            <p:cNvPr id="28" name="TextBox 27">
              <a:extLst>
                <a:ext uri="{FF2B5EF4-FFF2-40B4-BE49-F238E27FC236}">
                  <a16:creationId xmlns:a16="http://schemas.microsoft.com/office/drawing/2014/main" id="{44C2A644-1CF6-0B52-E160-64A4C81BDF43}"/>
                </a:ext>
              </a:extLst>
            </p:cNvPr>
            <p:cNvSpPr txBox="1"/>
            <p:nvPr/>
          </p:nvSpPr>
          <p:spPr>
            <a:xfrm>
              <a:off x="499060" y="2536292"/>
              <a:ext cx="1153384" cy="369332"/>
            </a:xfrm>
            <a:prstGeom prst="rect">
              <a:avLst/>
            </a:prstGeom>
            <a:noFill/>
          </p:spPr>
          <p:txBody>
            <a:bodyPr wrap="square" rtlCol="0">
              <a:spAutoFit/>
            </a:bodyPr>
            <a:lstStyle/>
            <a:p>
              <a:r>
                <a:rPr lang="en-GB" dirty="0"/>
                <a:t>TTV</a:t>
              </a:r>
            </a:p>
          </p:txBody>
        </p:sp>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502F6721-771E-FFC3-B986-BA6BC6896D4F}"/>
                    </a:ext>
                  </a:extLst>
                </p:cNvPr>
                <p:cNvSpPr txBox="1"/>
                <p:nvPr/>
              </p:nvSpPr>
              <p:spPr>
                <a:xfrm>
                  <a:off x="3131892" y="5751089"/>
                  <a:ext cx="396500"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0</m:t>
                        </m:r>
                      </m:oMath>
                    </m:oMathPara>
                  </a14:m>
                  <a:endParaRPr lang="en-GB" dirty="0"/>
                </a:p>
              </p:txBody>
            </p:sp>
          </mc:Choice>
          <mc:Fallback xmlns="">
            <p:sp>
              <p:nvSpPr>
                <p:cNvPr id="29" name="TextBox 28">
                  <a:extLst>
                    <a:ext uri="{FF2B5EF4-FFF2-40B4-BE49-F238E27FC236}">
                      <a16:creationId xmlns:a16="http://schemas.microsoft.com/office/drawing/2014/main" id="{502F6721-771E-FFC3-B986-BA6BC6896D4F}"/>
                    </a:ext>
                  </a:extLst>
                </p:cNvPr>
                <p:cNvSpPr txBox="1">
                  <a:spLocks noRot="1" noChangeAspect="1" noMove="1" noResize="1" noEditPoints="1" noAdjustHandles="1" noChangeArrowheads="1" noChangeShapeType="1" noTextEdit="1"/>
                </p:cNvSpPr>
                <p:nvPr/>
              </p:nvSpPr>
              <p:spPr>
                <a:xfrm>
                  <a:off x="3131892" y="5751089"/>
                  <a:ext cx="396500" cy="369332"/>
                </a:xfrm>
                <a:prstGeom prst="rect">
                  <a:avLst/>
                </a:prstGeom>
                <a:blipFill>
                  <a:blip r:embed="rId8"/>
                  <a:stretch>
                    <a:fillRect/>
                  </a:stretch>
                </a:blipFill>
              </p:spPr>
              <p:txBody>
                <a:bodyPr/>
                <a:lstStyle/>
                <a:p>
                  <a:r>
                    <a:rPr lang="en-GB">
                      <a:noFill/>
                    </a:rPr>
                    <a:t> </a:t>
                  </a:r>
                </a:p>
              </p:txBody>
            </p:sp>
          </mc:Fallback>
        </mc:AlternateContent>
        <p:sp>
          <p:nvSpPr>
            <p:cNvPr id="33" name="TextBox 32">
              <a:extLst>
                <a:ext uri="{FF2B5EF4-FFF2-40B4-BE49-F238E27FC236}">
                  <a16:creationId xmlns:a16="http://schemas.microsoft.com/office/drawing/2014/main" id="{9CF68D20-38E1-16F1-CE77-C5E46B578052}"/>
                </a:ext>
              </a:extLst>
            </p:cNvPr>
            <p:cNvSpPr txBox="1"/>
            <p:nvPr/>
          </p:nvSpPr>
          <p:spPr>
            <a:xfrm>
              <a:off x="4790454" y="3899606"/>
              <a:ext cx="1153384" cy="369332"/>
            </a:xfrm>
            <a:prstGeom prst="rect">
              <a:avLst/>
            </a:prstGeom>
            <a:noFill/>
          </p:spPr>
          <p:txBody>
            <a:bodyPr wrap="square" rtlCol="0">
              <a:spAutoFit/>
            </a:bodyPr>
            <a:lstStyle/>
            <a:p>
              <a:r>
                <a:rPr lang="en-GB" b="1" dirty="0"/>
                <a:t>No decay</a:t>
              </a:r>
            </a:p>
          </p:txBody>
        </p:sp>
        <p:sp>
          <p:nvSpPr>
            <p:cNvPr id="34" name="TextBox 33">
              <a:extLst>
                <a:ext uri="{FF2B5EF4-FFF2-40B4-BE49-F238E27FC236}">
                  <a16:creationId xmlns:a16="http://schemas.microsoft.com/office/drawing/2014/main" id="{968BC7C5-51E9-FDCF-3A69-68F676AB6C80}"/>
                </a:ext>
              </a:extLst>
            </p:cNvPr>
            <p:cNvSpPr txBox="1"/>
            <p:nvPr/>
          </p:nvSpPr>
          <p:spPr>
            <a:xfrm>
              <a:off x="4787495" y="4207959"/>
              <a:ext cx="1153384" cy="369332"/>
            </a:xfrm>
            <a:prstGeom prst="rect">
              <a:avLst/>
            </a:prstGeom>
            <a:noFill/>
          </p:spPr>
          <p:txBody>
            <a:bodyPr wrap="square" rtlCol="0">
              <a:spAutoFit/>
            </a:bodyPr>
            <a:lstStyle/>
            <a:p>
              <a:r>
                <a:rPr lang="en-GB" b="1" dirty="0"/>
                <a:t>Decay</a:t>
              </a:r>
            </a:p>
          </p:txBody>
        </p:sp>
      </p:grpSp>
    </p:spTree>
    <p:extLst>
      <p:ext uri="{BB962C8B-B14F-4D97-AF65-F5344CB8AC3E}">
        <p14:creationId xmlns:p14="http://schemas.microsoft.com/office/powerpoint/2010/main" val="3727219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8"/>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38"/>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BB99F8-FEC1-6F1A-EDA1-0BE7833FF2DD}"/>
              </a:ext>
            </a:extLst>
          </p:cNvPr>
          <p:cNvSpPr>
            <a:spLocks noGrp="1"/>
          </p:cNvSpPr>
          <p:nvPr>
            <p:ph type="title"/>
          </p:nvPr>
        </p:nvSpPr>
        <p:spPr/>
        <p:txBody>
          <a:bodyPr/>
          <a:lstStyle/>
          <a:p>
            <a:r>
              <a:rPr lang="en-GB" dirty="0"/>
              <a:t>Aims of my project</a:t>
            </a:r>
          </a:p>
        </p:txBody>
      </p:sp>
      <p:sp>
        <p:nvSpPr>
          <p:cNvPr id="3" name="Content Placeholder 2">
            <a:extLst>
              <a:ext uri="{FF2B5EF4-FFF2-40B4-BE49-F238E27FC236}">
                <a16:creationId xmlns:a16="http://schemas.microsoft.com/office/drawing/2014/main" id="{94402CC0-DB31-869C-1833-533B7E6FE448}"/>
              </a:ext>
            </a:extLst>
          </p:cNvPr>
          <p:cNvSpPr>
            <a:spLocks noGrp="1"/>
          </p:cNvSpPr>
          <p:nvPr>
            <p:ph idx="1"/>
          </p:nvPr>
        </p:nvSpPr>
        <p:spPr/>
        <p:txBody>
          <a:bodyPr>
            <a:normAutofit/>
          </a:bodyPr>
          <a:lstStyle/>
          <a:p>
            <a:pPr marL="514350" indent="-514350">
              <a:buFont typeface="+mj-lt"/>
              <a:buAutoNum type="arabicPeriod"/>
            </a:pPr>
            <a:r>
              <a:rPr lang="en-GB" sz="3000" dirty="0"/>
              <a:t>Let’s model all systems for which we have transit observations</a:t>
            </a:r>
          </a:p>
          <a:p>
            <a:pPr marL="514350" indent="-514350">
              <a:buFont typeface="+mj-lt"/>
              <a:buAutoNum type="arabicPeriod"/>
            </a:pPr>
            <a:r>
              <a:rPr lang="en-GB" sz="3000" dirty="0"/>
              <a:t>Build an empirical distribution of stellar tidal dissipation factors</a:t>
            </a:r>
          </a:p>
          <a:p>
            <a:pPr marL="514350" indent="-514350">
              <a:buFont typeface="+mj-lt"/>
              <a:buAutoNum type="arabicPeriod"/>
            </a:pPr>
            <a:r>
              <a:rPr lang="en-GB" sz="3000" dirty="0"/>
              <a:t>Test stellar structure theory by analysing how other stellar properties relate to the tidal dissipation factors we observe</a:t>
            </a:r>
          </a:p>
          <a:p>
            <a:endParaRPr lang="en-GB" sz="3000" dirty="0"/>
          </a:p>
        </p:txBody>
      </p:sp>
      <p:sp>
        <p:nvSpPr>
          <p:cNvPr id="4" name="Footer Placeholder 3">
            <a:extLst>
              <a:ext uri="{FF2B5EF4-FFF2-40B4-BE49-F238E27FC236}">
                <a16:creationId xmlns:a16="http://schemas.microsoft.com/office/drawing/2014/main" id="{2B232873-5FE1-E245-1494-BE15EFCACB74}"/>
              </a:ext>
            </a:extLst>
          </p:cNvPr>
          <p:cNvSpPr>
            <a:spLocks noGrp="1"/>
          </p:cNvSpPr>
          <p:nvPr>
            <p:ph type="ftr" sz="quarter" idx="11"/>
          </p:nvPr>
        </p:nvSpPr>
        <p:spPr/>
        <p:txBody>
          <a:bodyPr/>
          <a:lstStyle/>
          <a:p>
            <a:r>
              <a:rPr lang="en-GB" dirty="0"/>
              <a:t>Figure 8: Berry</a:t>
            </a:r>
          </a:p>
        </p:txBody>
      </p:sp>
      <p:sp>
        <p:nvSpPr>
          <p:cNvPr id="5" name="Slide Number Placeholder 4">
            <a:extLst>
              <a:ext uri="{FF2B5EF4-FFF2-40B4-BE49-F238E27FC236}">
                <a16:creationId xmlns:a16="http://schemas.microsoft.com/office/drawing/2014/main" id="{7D060CFB-A16D-BA6D-CC0A-B5D9EDB18B42}"/>
              </a:ext>
            </a:extLst>
          </p:cNvPr>
          <p:cNvSpPr>
            <a:spLocks noGrp="1"/>
          </p:cNvSpPr>
          <p:nvPr>
            <p:ph type="sldNum" sz="quarter" idx="12"/>
          </p:nvPr>
        </p:nvSpPr>
        <p:spPr/>
        <p:txBody>
          <a:bodyPr/>
          <a:lstStyle/>
          <a:p>
            <a:fld id="{C8315AF6-B4B7-9044-ABAB-B18384B3885D}" type="slidenum">
              <a:rPr lang="en-GB" smtClean="0"/>
              <a:t>5</a:t>
            </a:fld>
            <a:endParaRPr lang="en-GB"/>
          </a:p>
        </p:txBody>
      </p:sp>
      <p:grpSp>
        <p:nvGrpSpPr>
          <p:cNvPr id="6" name="Group 5">
            <a:extLst>
              <a:ext uri="{FF2B5EF4-FFF2-40B4-BE49-F238E27FC236}">
                <a16:creationId xmlns:a16="http://schemas.microsoft.com/office/drawing/2014/main" id="{5F7E0BD2-7C99-8BCF-637C-2383E9C8EA29}"/>
              </a:ext>
            </a:extLst>
          </p:cNvPr>
          <p:cNvGrpSpPr/>
          <p:nvPr/>
        </p:nvGrpSpPr>
        <p:grpSpPr>
          <a:xfrm>
            <a:off x="630621" y="2914678"/>
            <a:ext cx="2948310" cy="3943322"/>
            <a:chOff x="268120" y="811161"/>
            <a:chExt cx="5277274" cy="6858000"/>
          </a:xfrm>
        </p:grpSpPr>
        <p:pic>
          <p:nvPicPr>
            <p:cNvPr id="7" name="Picture 6" descr="A blue and orange dotted lines&#10;&#10;Description automatically generated">
              <a:extLst>
                <a:ext uri="{FF2B5EF4-FFF2-40B4-BE49-F238E27FC236}">
                  <a16:creationId xmlns:a16="http://schemas.microsoft.com/office/drawing/2014/main" id="{69AD7CCB-A015-EDFC-83DC-8612C6A7EB3B}"/>
                </a:ext>
              </a:extLst>
            </p:cNvPr>
            <p:cNvPicPr>
              <a:picLocks noChangeAspect="1"/>
            </p:cNvPicPr>
            <p:nvPr/>
          </p:nvPicPr>
          <p:blipFill>
            <a:blip r:embed="rId3"/>
            <a:stretch>
              <a:fillRect/>
            </a:stretch>
          </p:blipFill>
          <p:spPr>
            <a:xfrm>
              <a:off x="336828" y="811161"/>
              <a:ext cx="4852071" cy="6858000"/>
            </a:xfrm>
            <a:prstGeom prst="rect">
              <a:avLst/>
            </a:prstGeom>
          </p:spPr>
        </p:pic>
        <p:sp>
          <p:nvSpPr>
            <p:cNvPr id="8" name="TextBox 7">
              <a:extLst>
                <a:ext uri="{FF2B5EF4-FFF2-40B4-BE49-F238E27FC236}">
                  <a16:creationId xmlns:a16="http://schemas.microsoft.com/office/drawing/2014/main" id="{2947704B-12E9-19A6-FBBA-8AAE1B9721B3}"/>
                </a:ext>
              </a:extLst>
            </p:cNvPr>
            <p:cNvSpPr txBox="1"/>
            <p:nvPr/>
          </p:nvSpPr>
          <p:spPr>
            <a:xfrm>
              <a:off x="4392010" y="5899355"/>
              <a:ext cx="1153384" cy="535268"/>
            </a:xfrm>
            <a:prstGeom prst="rect">
              <a:avLst/>
            </a:prstGeom>
            <a:noFill/>
          </p:spPr>
          <p:txBody>
            <a:bodyPr wrap="square" rtlCol="0">
              <a:spAutoFit/>
            </a:bodyPr>
            <a:lstStyle/>
            <a:p>
              <a:r>
                <a:rPr lang="en-GB" sz="1400" dirty="0"/>
                <a:t>Epoch</a:t>
              </a:r>
            </a:p>
          </p:txBody>
        </p:sp>
        <p:sp>
          <p:nvSpPr>
            <p:cNvPr id="9" name="TextBox 8">
              <a:extLst>
                <a:ext uri="{FF2B5EF4-FFF2-40B4-BE49-F238E27FC236}">
                  <a16:creationId xmlns:a16="http://schemas.microsoft.com/office/drawing/2014/main" id="{614F8CF1-D498-664D-A7BF-CC6AA9F13BE7}"/>
                </a:ext>
              </a:extLst>
            </p:cNvPr>
            <p:cNvSpPr txBox="1"/>
            <p:nvPr/>
          </p:nvSpPr>
          <p:spPr>
            <a:xfrm>
              <a:off x="268120" y="2194595"/>
              <a:ext cx="1531151" cy="909954"/>
            </a:xfrm>
            <a:prstGeom prst="rect">
              <a:avLst/>
            </a:prstGeom>
            <a:noFill/>
          </p:spPr>
          <p:txBody>
            <a:bodyPr wrap="square" rtlCol="0">
              <a:spAutoFit/>
            </a:bodyPr>
            <a:lstStyle/>
            <a:p>
              <a:r>
                <a:rPr lang="en-GB" sz="1400" dirty="0"/>
                <a:t>Transit time</a:t>
              </a:r>
            </a:p>
          </p:txBody>
        </p:sp>
      </p:grpSp>
      <p:sp>
        <p:nvSpPr>
          <p:cNvPr id="12" name="Right Arrow 11">
            <a:extLst>
              <a:ext uri="{FF2B5EF4-FFF2-40B4-BE49-F238E27FC236}">
                <a16:creationId xmlns:a16="http://schemas.microsoft.com/office/drawing/2014/main" id="{F398B96D-E475-243B-0E18-77056678CD5C}"/>
              </a:ext>
            </a:extLst>
          </p:cNvPr>
          <p:cNvSpPr/>
          <p:nvPr/>
        </p:nvSpPr>
        <p:spPr>
          <a:xfrm>
            <a:off x="3780430" y="4490994"/>
            <a:ext cx="1091821" cy="477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ight Arrow 12">
            <a:extLst>
              <a:ext uri="{FF2B5EF4-FFF2-40B4-BE49-F238E27FC236}">
                <a16:creationId xmlns:a16="http://schemas.microsoft.com/office/drawing/2014/main" id="{C8B8F47B-87A4-0C6B-9852-ED7E5D27BEB2}"/>
              </a:ext>
            </a:extLst>
          </p:cNvPr>
          <p:cNvSpPr/>
          <p:nvPr/>
        </p:nvSpPr>
        <p:spPr>
          <a:xfrm>
            <a:off x="7670904" y="4490994"/>
            <a:ext cx="1091821" cy="477672"/>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5" name="Picture 14" descr="A blue bar graph on a black background&#10;&#10;Description automatically generated">
            <a:extLst>
              <a:ext uri="{FF2B5EF4-FFF2-40B4-BE49-F238E27FC236}">
                <a16:creationId xmlns:a16="http://schemas.microsoft.com/office/drawing/2014/main" id="{A75E0F83-80BB-8304-992D-D530D259790F}"/>
              </a:ext>
            </a:extLst>
          </p:cNvPr>
          <p:cNvPicPr>
            <a:picLocks noChangeAspect="1"/>
          </p:cNvPicPr>
          <p:nvPr/>
        </p:nvPicPr>
        <p:blipFill>
          <a:blip r:embed="rId4"/>
          <a:stretch>
            <a:fillRect/>
          </a:stretch>
        </p:blipFill>
        <p:spPr>
          <a:xfrm>
            <a:off x="4612082" y="2769879"/>
            <a:ext cx="2994813" cy="4232920"/>
          </a:xfrm>
          <a:prstGeom prst="rect">
            <a:avLst/>
          </a:prstGeom>
        </p:spPr>
      </p:pic>
      <p:pic>
        <p:nvPicPr>
          <p:cNvPr id="17" name="Picture 16" descr="A group of blue triangles on a black background&#10;&#10;Description automatically generated">
            <a:extLst>
              <a:ext uri="{FF2B5EF4-FFF2-40B4-BE49-F238E27FC236}">
                <a16:creationId xmlns:a16="http://schemas.microsoft.com/office/drawing/2014/main" id="{ADDE3634-2E6E-F60F-C0B4-5E9B9B3440E9}"/>
              </a:ext>
            </a:extLst>
          </p:cNvPr>
          <p:cNvPicPr>
            <a:picLocks noChangeAspect="1"/>
          </p:cNvPicPr>
          <p:nvPr/>
        </p:nvPicPr>
        <p:blipFill>
          <a:blip r:embed="rId5"/>
          <a:stretch>
            <a:fillRect/>
          </a:stretch>
        </p:blipFill>
        <p:spPr>
          <a:xfrm>
            <a:off x="8554066" y="2571147"/>
            <a:ext cx="3135417" cy="4431652"/>
          </a:xfrm>
          <a:prstGeom prst="rect">
            <a:avLst/>
          </a:prstGeom>
        </p:spPr>
      </p:pic>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2DE885D-227C-4EE1-98E4-0E2860934375}"/>
                  </a:ext>
                </a:extLst>
              </p:cNvPr>
              <p:cNvSpPr txBox="1"/>
              <p:nvPr/>
            </p:nvSpPr>
            <p:spPr>
              <a:xfrm>
                <a:off x="7320684" y="5840369"/>
                <a:ext cx="64437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𝑄</m:t>
                          </m:r>
                          <m:r>
                            <a:rPr lang="en-GB" sz="1400" b="0" i="1" smtClean="0">
                              <a:latin typeface="Cambria Math" panose="02040503050406030204" pitchFamily="18" charset="0"/>
                            </a:rPr>
                            <m:t>′</m:t>
                          </m:r>
                        </m:e>
                        <m:sub>
                          <m:r>
                            <a:rPr lang="en-GB" sz="1400" b="0" i="1" smtClean="0">
                              <a:latin typeface="Cambria Math" panose="02040503050406030204" pitchFamily="18" charset="0"/>
                            </a:rPr>
                            <m:t>∗</m:t>
                          </m:r>
                        </m:sub>
                      </m:sSub>
                    </m:oMath>
                  </m:oMathPara>
                </a14:m>
                <a:endParaRPr lang="en-GB" sz="1400" dirty="0"/>
              </a:p>
            </p:txBody>
          </p:sp>
        </mc:Choice>
        <mc:Fallback xmlns="">
          <p:sp>
            <p:nvSpPr>
              <p:cNvPr id="18" name="TextBox 17">
                <a:extLst>
                  <a:ext uri="{FF2B5EF4-FFF2-40B4-BE49-F238E27FC236}">
                    <a16:creationId xmlns:a16="http://schemas.microsoft.com/office/drawing/2014/main" id="{22DE885D-227C-4EE1-98E4-0E2860934375}"/>
                  </a:ext>
                </a:extLst>
              </p:cNvPr>
              <p:cNvSpPr txBox="1">
                <a:spLocks noRot="1" noChangeAspect="1" noMove="1" noResize="1" noEditPoints="1" noAdjustHandles="1" noChangeArrowheads="1" noChangeShapeType="1" noTextEdit="1"/>
              </p:cNvSpPr>
              <p:nvPr/>
            </p:nvSpPr>
            <p:spPr>
              <a:xfrm>
                <a:off x="7320684" y="5840369"/>
                <a:ext cx="644373" cy="307777"/>
              </a:xfrm>
              <a:prstGeom prst="rect">
                <a:avLst/>
              </a:prstGeom>
              <a:blipFill>
                <a:blip r:embed="rId6"/>
                <a:stretch>
                  <a:fillRect b="-7692"/>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28F40CC7-03F8-B401-F493-8887E8288DFE}"/>
                  </a:ext>
                </a:extLst>
              </p:cNvPr>
              <p:cNvSpPr txBox="1"/>
              <p:nvPr/>
            </p:nvSpPr>
            <p:spPr>
              <a:xfrm>
                <a:off x="8648458" y="3710147"/>
                <a:ext cx="644373" cy="30777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𝑄</m:t>
                          </m:r>
                          <m:r>
                            <a:rPr lang="en-GB" sz="1400" b="0" i="1" smtClean="0">
                              <a:latin typeface="Cambria Math" panose="02040503050406030204" pitchFamily="18" charset="0"/>
                            </a:rPr>
                            <m:t>′</m:t>
                          </m:r>
                        </m:e>
                        <m:sub>
                          <m:r>
                            <a:rPr lang="en-GB" sz="1400" b="0" i="1" smtClean="0">
                              <a:latin typeface="Cambria Math" panose="02040503050406030204" pitchFamily="18" charset="0"/>
                            </a:rPr>
                            <m:t>∗</m:t>
                          </m:r>
                        </m:sub>
                      </m:sSub>
                    </m:oMath>
                  </m:oMathPara>
                </a14:m>
                <a:endParaRPr lang="en-GB" sz="1400" dirty="0"/>
              </a:p>
            </p:txBody>
          </p:sp>
        </mc:Choice>
        <mc:Fallback xmlns="">
          <p:sp>
            <p:nvSpPr>
              <p:cNvPr id="19" name="TextBox 18">
                <a:extLst>
                  <a:ext uri="{FF2B5EF4-FFF2-40B4-BE49-F238E27FC236}">
                    <a16:creationId xmlns:a16="http://schemas.microsoft.com/office/drawing/2014/main" id="{28F40CC7-03F8-B401-F493-8887E8288DFE}"/>
                  </a:ext>
                </a:extLst>
              </p:cNvPr>
              <p:cNvSpPr txBox="1">
                <a:spLocks noRot="1" noChangeAspect="1" noMove="1" noResize="1" noEditPoints="1" noAdjustHandles="1" noChangeArrowheads="1" noChangeShapeType="1" noTextEdit="1"/>
              </p:cNvSpPr>
              <p:nvPr/>
            </p:nvSpPr>
            <p:spPr>
              <a:xfrm>
                <a:off x="8648458" y="3710147"/>
                <a:ext cx="644373" cy="307777"/>
              </a:xfrm>
              <a:prstGeom prst="rect">
                <a:avLst/>
              </a:prstGeom>
              <a:blipFill>
                <a:blip r:embed="rId7"/>
                <a:stretch>
                  <a:fillRect b="-12000"/>
                </a:stretch>
              </a:blipFill>
            </p:spPr>
            <p:txBody>
              <a:bodyPr/>
              <a:lstStyle/>
              <a:p>
                <a:r>
                  <a:rPr lang="en-GB">
                    <a:noFill/>
                  </a:rPr>
                  <a:t> </a:t>
                </a:r>
              </a:p>
            </p:txBody>
          </p:sp>
        </mc:Fallback>
      </mc:AlternateContent>
      <p:sp>
        <p:nvSpPr>
          <p:cNvPr id="20" name="TextBox 19">
            <a:extLst>
              <a:ext uri="{FF2B5EF4-FFF2-40B4-BE49-F238E27FC236}">
                <a16:creationId xmlns:a16="http://schemas.microsoft.com/office/drawing/2014/main" id="{94A49A3D-2B85-2A7A-A5CE-65FABF7CF043}"/>
              </a:ext>
            </a:extLst>
          </p:cNvPr>
          <p:cNvSpPr txBox="1"/>
          <p:nvPr/>
        </p:nvSpPr>
        <p:spPr>
          <a:xfrm>
            <a:off x="4823133" y="3689487"/>
            <a:ext cx="644373" cy="307777"/>
          </a:xfrm>
          <a:prstGeom prst="rect">
            <a:avLst/>
          </a:prstGeom>
          <a:noFill/>
        </p:spPr>
        <p:txBody>
          <a:bodyPr wrap="square" rtlCol="0">
            <a:spAutoFit/>
          </a:bodyPr>
          <a:lstStyle/>
          <a:p>
            <a:r>
              <a:rPr lang="en-GB" sz="1400" dirty="0"/>
              <a:t>Freq.</a:t>
            </a:r>
          </a:p>
        </p:txBody>
      </p:sp>
      <p:sp>
        <p:nvSpPr>
          <p:cNvPr id="21" name="TextBox 20">
            <a:extLst>
              <a:ext uri="{FF2B5EF4-FFF2-40B4-BE49-F238E27FC236}">
                <a16:creationId xmlns:a16="http://schemas.microsoft.com/office/drawing/2014/main" id="{1FC4862C-79E0-6A24-1DED-10BCB95C7B10}"/>
              </a:ext>
            </a:extLst>
          </p:cNvPr>
          <p:cNvSpPr txBox="1"/>
          <p:nvPr/>
        </p:nvSpPr>
        <p:spPr>
          <a:xfrm>
            <a:off x="10440144" y="5861794"/>
            <a:ext cx="1521901" cy="307777"/>
          </a:xfrm>
          <a:prstGeom prst="rect">
            <a:avLst/>
          </a:prstGeom>
          <a:noFill/>
        </p:spPr>
        <p:txBody>
          <a:bodyPr wrap="square" rtlCol="0">
            <a:spAutoFit/>
          </a:bodyPr>
          <a:lstStyle/>
          <a:p>
            <a:r>
              <a:rPr lang="en-GB" sz="1400" dirty="0"/>
              <a:t>Stellar properties</a:t>
            </a:r>
          </a:p>
        </p:txBody>
      </p:sp>
      <p:sp>
        <p:nvSpPr>
          <p:cNvPr id="26" name="TextBox 25">
            <a:extLst>
              <a:ext uri="{FF2B5EF4-FFF2-40B4-BE49-F238E27FC236}">
                <a16:creationId xmlns:a16="http://schemas.microsoft.com/office/drawing/2014/main" id="{D8BC773E-AA26-2AF1-7A81-7FFB52EB7BCF}"/>
              </a:ext>
            </a:extLst>
          </p:cNvPr>
          <p:cNvSpPr txBox="1"/>
          <p:nvPr/>
        </p:nvSpPr>
        <p:spPr>
          <a:xfrm>
            <a:off x="11615745" y="6231135"/>
            <a:ext cx="410923" cy="307777"/>
          </a:xfrm>
          <a:prstGeom prst="rect">
            <a:avLst/>
          </a:prstGeom>
          <a:noFill/>
        </p:spPr>
        <p:txBody>
          <a:bodyPr wrap="square" rtlCol="0">
            <a:spAutoFit/>
          </a:bodyPr>
          <a:lstStyle/>
          <a:p>
            <a:r>
              <a:rPr lang="en-GB" sz="1400" dirty="0"/>
              <a:t>[8]</a:t>
            </a:r>
          </a:p>
        </p:txBody>
      </p:sp>
    </p:spTree>
    <p:extLst>
      <p:ext uri="{BB962C8B-B14F-4D97-AF65-F5344CB8AC3E}">
        <p14:creationId xmlns:p14="http://schemas.microsoft.com/office/powerpoint/2010/main" val="30364950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5763F-E535-C62B-9303-0AAA89124957}"/>
              </a:ext>
            </a:extLst>
          </p:cNvPr>
          <p:cNvSpPr>
            <a:spLocks noGrp="1"/>
          </p:cNvSpPr>
          <p:nvPr>
            <p:ph type="title"/>
          </p:nvPr>
        </p:nvSpPr>
        <p:spPr/>
        <p:txBody>
          <a:bodyPr/>
          <a:lstStyle/>
          <a:p>
            <a:r>
              <a:rPr lang="en-GB" dirty="0"/>
              <a:t>Method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A377DA-0B0E-9A81-46F1-677CE6A4271D}"/>
                  </a:ext>
                </a:extLst>
              </p:cNvPr>
              <p:cNvSpPr>
                <a:spLocks noGrp="1"/>
              </p:cNvSpPr>
              <p:nvPr>
                <p:ph idx="1"/>
              </p:nvPr>
            </p:nvSpPr>
            <p:spPr/>
            <p:txBody>
              <a:bodyPr>
                <a:normAutofit lnSpcReduction="10000"/>
              </a:bodyPr>
              <a:lstStyle/>
              <a:p>
                <a:r>
                  <a:rPr lang="en-GB" b="1" dirty="0"/>
                  <a:t>Inputs</a:t>
                </a:r>
                <a:r>
                  <a:rPr lang="en-GB" dirty="0"/>
                  <a:t>:</a:t>
                </a:r>
              </a:p>
              <a:p>
                <a:endParaRPr lang="en-GB" dirty="0"/>
              </a:p>
              <a:p>
                <a:endParaRPr lang="en-GB" dirty="0"/>
              </a:p>
              <a:p>
                <a:pPr>
                  <a:lnSpc>
                    <a:spcPct val="120000"/>
                  </a:lnSpc>
                </a:pPr>
                <a:r>
                  <a:rPr lang="en-GB" b="1" dirty="0"/>
                  <a:t>Model:</a:t>
                </a:r>
              </a:p>
              <a:p>
                <a:pPr marL="0" indent="0">
                  <a:lnSpc>
                    <a:spcPct val="120000"/>
                  </a:lnSpc>
                  <a:spcBef>
                    <a:spcPts val="0"/>
                  </a:spcBef>
                  <a:spcAft>
                    <a:spcPts val="1800"/>
                  </a:spcAft>
                  <a:buFont typeface="Arial" panose="020B0604020202020204" pitchFamily="34" charset="0"/>
                  <a:buNone/>
                </a:pPr>
                <a:r>
                  <a:rPr lang="en-GB" dirty="0"/>
                  <a:t>	</a:t>
                </a: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0</m:t>
                        </m:r>
                      </m:sub>
                    </m:sSub>
                    <m:r>
                      <a:rPr lang="en-GB" i="1">
                        <a:latin typeface="Cambria Math" panose="02040503050406030204" pitchFamily="18" charset="0"/>
                      </a:rPr>
                      <m:t>𝐸</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f>
                      <m:fPr>
                        <m:ctrlPr>
                          <a:rPr lang="en-GB" i="1">
                            <a:latin typeface="Cambria Math" panose="02040503050406030204" pitchFamily="18" charset="0"/>
                          </a:rPr>
                        </m:ctrlPr>
                      </m:fPr>
                      <m:num>
                        <m:r>
                          <a:rPr lang="en-GB" i="1">
                            <a:latin typeface="Cambria Math" panose="02040503050406030204" pitchFamily="18" charset="0"/>
                          </a:rPr>
                          <m:t>𝑑𝑃</m:t>
                        </m:r>
                      </m:num>
                      <m:den>
                        <m:r>
                          <a:rPr lang="en-GB" i="1">
                            <a:latin typeface="Cambria Math" panose="02040503050406030204" pitchFamily="18" charset="0"/>
                          </a:rPr>
                          <m:t>𝑑𝐸</m:t>
                        </m:r>
                      </m:den>
                    </m:f>
                    <m:sSup>
                      <m:sSupPr>
                        <m:ctrlPr>
                          <a:rPr lang="en-GB" i="1">
                            <a:latin typeface="Cambria Math" panose="02040503050406030204" pitchFamily="18" charset="0"/>
                          </a:rPr>
                        </m:ctrlPr>
                      </m:sSupPr>
                      <m:e>
                        <m:r>
                          <a:rPr lang="en-GB" i="1">
                            <a:latin typeface="Cambria Math" panose="02040503050406030204" pitchFamily="18" charset="0"/>
                          </a:rPr>
                          <m:t>𝐸</m:t>
                        </m:r>
                      </m:e>
                      <m:sup>
                        <m:r>
                          <a:rPr lang="en-GB" i="1">
                            <a:latin typeface="Cambria Math" panose="02040503050406030204" pitchFamily="18" charset="0"/>
                          </a:rPr>
                          <m:t>2</m:t>
                        </m:r>
                      </m:sup>
                    </m:sSup>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𝜖</m:t>
                        </m:r>
                      </m:e>
                      <m:sub>
                        <m:r>
                          <a:rPr lang="en-GB" i="1">
                            <a:latin typeface="Cambria Math" panose="02040503050406030204" pitchFamily="18" charset="0"/>
                          </a:rPr>
                          <m:t>𝑖</m:t>
                        </m:r>
                      </m:sub>
                    </m:sSub>
                  </m:oMath>
                </a14:m>
                <a:endParaRPr lang="en-GB" dirty="0"/>
              </a:p>
              <a:p>
                <a:pPr marL="0" indent="0">
                  <a:lnSpc>
                    <a:spcPct val="120000"/>
                  </a:lnSpc>
                  <a:spcBef>
                    <a:spcPts val="600"/>
                  </a:spcBef>
                  <a:spcAft>
                    <a:spcPts val="600"/>
                  </a:spcAft>
                  <a:buFont typeface="Arial" panose="020B0604020202020204" pitchFamily="34" charset="0"/>
                  <a:buNone/>
                </a:pPr>
                <a:endParaRPr lang="en-GB" dirty="0"/>
              </a:p>
              <a:p>
                <a:r>
                  <a:rPr lang="en-GB" b="1" dirty="0"/>
                  <a:t>Fitting procedure</a:t>
                </a:r>
                <a:r>
                  <a:rPr lang="en-GB" dirty="0"/>
                  <a:t>:</a:t>
                </a:r>
              </a:p>
              <a:p>
                <a:pPr lvl="1"/>
                <a:r>
                  <a:rPr lang="en-GB" dirty="0"/>
                  <a:t>Bayesian linear regression</a:t>
                </a:r>
              </a:p>
              <a:p>
                <a:pPr lvl="1"/>
                <a:r>
                  <a:rPr lang="en-GB" dirty="0"/>
                  <a:t>Parameterise uncertainty in individual transit time measurements</a:t>
                </a:r>
              </a:p>
              <a:p>
                <a:pPr lvl="1"/>
                <a:endParaRPr lang="en-GB" dirty="0"/>
              </a:p>
              <a:p>
                <a:endParaRPr lang="en-GB" dirty="0"/>
              </a:p>
            </p:txBody>
          </p:sp>
        </mc:Choice>
        <mc:Fallback xmlns="">
          <p:sp>
            <p:nvSpPr>
              <p:cNvPr id="3" name="Content Placeholder 2">
                <a:extLst>
                  <a:ext uri="{FF2B5EF4-FFF2-40B4-BE49-F238E27FC236}">
                    <a16:creationId xmlns:a16="http://schemas.microsoft.com/office/drawing/2014/main" id="{89A377DA-0B0E-9A81-46F1-677CE6A4271D}"/>
                  </a:ext>
                </a:extLst>
              </p:cNvPr>
              <p:cNvSpPr>
                <a:spLocks noGrp="1" noRot="1" noChangeAspect="1" noMove="1" noResize="1" noEditPoints="1" noAdjustHandles="1" noChangeArrowheads="1" noChangeShapeType="1" noTextEdit="1"/>
              </p:cNvSpPr>
              <p:nvPr>
                <p:ph idx="1"/>
              </p:nvPr>
            </p:nvSpPr>
            <p:spPr>
              <a:blipFill>
                <a:blip r:embed="rId3"/>
                <a:stretch>
                  <a:fillRect l="-928" t="-2902" b="-264"/>
                </a:stretch>
              </a:blipFill>
            </p:spPr>
            <p:txBody>
              <a:bodyPr/>
              <a:lstStyle/>
              <a:p>
                <a:r>
                  <a:rPr lang="en-GB">
                    <a:noFill/>
                  </a:rPr>
                  <a:t> </a:t>
                </a:r>
              </a:p>
            </p:txBody>
          </p:sp>
        </mc:Fallback>
      </mc:AlternateContent>
      <p:sp>
        <p:nvSpPr>
          <p:cNvPr id="4" name="Footer Placeholder 3">
            <a:extLst>
              <a:ext uri="{FF2B5EF4-FFF2-40B4-BE49-F238E27FC236}">
                <a16:creationId xmlns:a16="http://schemas.microsoft.com/office/drawing/2014/main" id="{F8B10CBF-B9BC-EB5A-AF45-E30EA75414B1}"/>
              </a:ext>
            </a:extLst>
          </p:cNvPr>
          <p:cNvSpPr>
            <a:spLocks noGrp="1"/>
          </p:cNvSpPr>
          <p:nvPr>
            <p:ph type="ftr" sz="quarter" idx="11"/>
          </p:nvPr>
        </p:nvSpPr>
        <p:spPr>
          <a:xfrm>
            <a:off x="630621" y="6356351"/>
            <a:ext cx="10054312" cy="340783"/>
          </a:xfrm>
        </p:spPr>
        <p:txBody>
          <a:bodyPr lIns="90000"/>
          <a:lstStyle/>
          <a:p>
            <a:r>
              <a:rPr lang="en-GB" dirty="0"/>
              <a:t>Figure 9:  </a:t>
            </a:r>
            <a:r>
              <a:rPr lang="en-GB" dirty="0">
                <a:hlinkClick r:id="rId4"/>
              </a:rPr>
              <a:t>ExoClock, </a:t>
            </a:r>
            <a:r>
              <a:rPr lang="en-GB" b="0" i="0" u="none" strike="noStrike" dirty="0">
                <a:solidFill>
                  <a:srgbClr val="212529"/>
                </a:solidFill>
                <a:effectLst/>
                <a:latin typeface="Copse"/>
                <a:hlinkClick r:id="rId4"/>
              </a:rPr>
              <a:t>ARIEL Ephemerides Working Group</a:t>
            </a:r>
            <a:r>
              <a:rPr lang="en-GB" b="0" i="0" u="none" strike="noStrike" dirty="0">
                <a:solidFill>
                  <a:srgbClr val="212529"/>
                </a:solidFill>
                <a:effectLst/>
                <a:latin typeface="Copse"/>
              </a:rPr>
              <a:t>, </a:t>
            </a:r>
            <a:r>
              <a:rPr lang="en-GB" dirty="0"/>
              <a:t>Figure 10: </a:t>
            </a:r>
            <a:r>
              <a:rPr lang="en-GB" dirty="0">
                <a:hlinkClick r:id="rId5"/>
              </a:rPr>
              <a:t>ETD, Czech Astronomical Society</a:t>
            </a:r>
            <a:r>
              <a:rPr lang="en-GB" dirty="0"/>
              <a:t>, Figure 11:  Transit timing en masse, </a:t>
            </a:r>
            <a:r>
              <a:rPr lang="en-GB" dirty="0">
                <a:hlinkClick r:id="rId6"/>
              </a:rPr>
              <a:t>Ivshina &amp; Winn</a:t>
            </a:r>
            <a:endParaRPr lang="en-GB" dirty="0"/>
          </a:p>
        </p:txBody>
      </p:sp>
      <p:sp>
        <p:nvSpPr>
          <p:cNvPr id="5" name="Slide Number Placeholder 4">
            <a:extLst>
              <a:ext uri="{FF2B5EF4-FFF2-40B4-BE49-F238E27FC236}">
                <a16:creationId xmlns:a16="http://schemas.microsoft.com/office/drawing/2014/main" id="{89CD10C3-13F7-386F-0864-AFB21398F47F}"/>
              </a:ext>
            </a:extLst>
          </p:cNvPr>
          <p:cNvSpPr>
            <a:spLocks noGrp="1"/>
          </p:cNvSpPr>
          <p:nvPr>
            <p:ph type="sldNum" sz="quarter" idx="12"/>
          </p:nvPr>
        </p:nvSpPr>
        <p:spPr/>
        <p:txBody>
          <a:bodyPr/>
          <a:lstStyle/>
          <a:p>
            <a:fld id="{C8315AF6-B4B7-9044-ABAB-B18384B3885D}" type="slidenum">
              <a:rPr lang="en-GB" smtClean="0"/>
              <a:t>6</a:t>
            </a:fld>
            <a:endParaRPr lang="en-GB" dirty="0"/>
          </a:p>
        </p:txBody>
      </p:sp>
      <p:sp>
        <p:nvSpPr>
          <p:cNvPr id="21" name="TextBox 20">
            <a:extLst>
              <a:ext uri="{FF2B5EF4-FFF2-40B4-BE49-F238E27FC236}">
                <a16:creationId xmlns:a16="http://schemas.microsoft.com/office/drawing/2014/main" id="{9F96B253-4069-9211-4ED5-F2351D3A66BA}"/>
              </a:ext>
            </a:extLst>
          </p:cNvPr>
          <p:cNvSpPr txBox="1"/>
          <p:nvPr/>
        </p:nvSpPr>
        <p:spPr>
          <a:xfrm>
            <a:off x="812828" y="4074600"/>
            <a:ext cx="1276346" cy="523220"/>
          </a:xfrm>
          <a:prstGeom prst="rect">
            <a:avLst/>
          </a:prstGeom>
          <a:noFill/>
        </p:spPr>
        <p:txBody>
          <a:bodyPr wrap="square" rtlCol="0">
            <a:spAutoFit/>
          </a:bodyPr>
          <a:lstStyle/>
          <a:p>
            <a:r>
              <a:rPr lang="en-GB" sz="1400" dirty="0"/>
              <a:t>Measured transit time</a:t>
            </a:r>
          </a:p>
        </p:txBody>
      </p:sp>
      <p:sp>
        <p:nvSpPr>
          <p:cNvPr id="22" name="TextBox 21">
            <a:extLst>
              <a:ext uri="{FF2B5EF4-FFF2-40B4-BE49-F238E27FC236}">
                <a16:creationId xmlns:a16="http://schemas.microsoft.com/office/drawing/2014/main" id="{AAB97BE5-81C8-871C-3529-716E31E6FE1F}"/>
              </a:ext>
            </a:extLst>
          </p:cNvPr>
          <p:cNvSpPr txBox="1"/>
          <p:nvPr/>
        </p:nvSpPr>
        <p:spPr>
          <a:xfrm>
            <a:off x="1989844" y="4077107"/>
            <a:ext cx="1276346" cy="523220"/>
          </a:xfrm>
          <a:prstGeom prst="rect">
            <a:avLst/>
          </a:prstGeom>
          <a:noFill/>
        </p:spPr>
        <p:txBody>
          <a:bodyPr wrap="square" rtlCol="0">
            <a:spAutoFit/>
          </a:bodyPr>
          <a:lstStyle/>
          <a:p>
            <a:r>
              <a:rPr lang="en-GB" sz="1400" dirty="0"/>
              <a:t>Reference time</a:t>
            </a:r>
          </a:p>
        </p:txBody>
      </p:sp>
      <p:sp>
        <p:nvSpPr>
          <p:cNvPr id="23" name="TextBox 22">
            <a:extLst>
              <a:ext uri="{FF2B5EF4-FFF2-40B4-BE49-F238E27FC236}">
                <a16:creationId xmlns:a16="http://schemas.microsoft.com/office/drawing/2014/main" id="{93BD999B-9793-F7A1-741D-0A40DCB16705}"/>
              </a:ext>
            </a:extLst>
          </p:cNvPr>
          <p:cNvSpPr txBox="1"/>
          <p:nvPr/>
        </p:nvSpPr>
        <p:spPr>
          <a:xfrm>
            <a:off x="3055465" y="4074600"/>
            <a:ext cx="1322258" cy="738664"/>
          </a:xfrm>
          <a:prstGeom prst="rect">
            <a:avLst/>
          </a:prstGeom>
          <a:noFill/>
        </p:spPr>
        <p:txBody>
          <a:bodyPr wrap="square" rtlCol="0">
            <a:spAutoFit/>
          </a:bodyPr>
          <a:lstStyle/>
          <a:p>
            <a:r>
              <a:rPr lang="en-GB" sz="1400" dirty="0"/>
              <a:t>Constant period component</a:t>
            </a:r>
          </a:p>
        </p:txBody>
      </p:sp>
      <p:sp>
        <p:nvSpPr>
          <p:cNvPr id="24" name="TextBox 23">
            <a:extLst>
              <a:ext uri="{FF2B5EF4-FFF2-40B4-BE49-F238E27FC236}">
                <a16:creationId xmlns:a16="http://schemas.microsoft.com/office/drawing/2014/main" id="{AC44858A-75F2-EED6-745B-1101A42CC887}"/>
              </a:ext>
            </a:extLst>
          </p:cNvPr>
          <p:cNvSpPr txBox="1"/>
          <p:nvPr/>
        </p:nvSpPr>
        <p:spPr>
          <a:xfrm>
            <a:off x="4121373" y="4074600"/>
            <a:ext cx="1161384" cy="523220"/>
          </a:xfrm>
          <a:prstGeom prst="rect">
            <a:avLst/>
          </a:prstGeom>
          <a:noFill/>
        </p:spPr>
        <p:txBody>
          <a:bodyPr wrap="square" rtlCol="0">
            <a:spAutoFit/>
          </a:bodyPr>
          <a:lstStyle/>
          <a:p>
            <a:r>
              <a:rPr lang="en-GB" sz="1400" dirty="0"/>
              <a:t>Decay rate per orbit</a:t>
            </a:r>
          </a:p>
        </p:txBody>
      </p:sp>
      <p:sp>
        <p:nvSpPr>
          <p:cNvPr id="25" name="TextBox 24">
            <a:extLst>
              <a:ext uri="{FF2B5EF4-FFF2-40B4-BE49-F238E27FC236}">
                <a16:creationId xmlns:a16="http://schemas.microsoft.com/office/drawing/2014/main" id="{2C3D0054-5DC7-9755-F835-CED36DDFE33D}"/>
              </a:ext>
            </a:extLst>
          </p:cNvPr>
          <p:cNvSpPr txBox="1"/>
          <p:nvPr/>
        </p:nvSpPr>
        <p:spPr>
          <a:xfrm>
            <a:off x="5282757" y="4074600"/>
            <a:ext cx="1322258" cy="523220"/>
          </a:xfrm>
          <a:prstGeom prst="rect">
            <a:avLst/>
          </a:prstGeom>
          <a:noFill/>
        </p:spPr>
        <p:txBody>
          <a:bodyPr wrap="square" rtlCol="0">
            <a:spAutoFit/>
          </a:bodyPr>
          <a:lstStyle/>
          <a:p>
            <a:r>
              <a:rPr lang="en-GB" sz="1400" dirty="0"/>
              <a:t>Measurement noise</a:t>
            </a:r>
          </a:p>
        </p:txBody>
      </p:sp>
      <p:pic>
        <p:nvPicPr>
          <p:cNvPr id="26" name="Picture 25">
            <a:extLst>
              <a:ext uri="{FF2B5EF4-FFF2-40B4-BE49-F238E27FC236}">
                <a16:creationId xmlns:a16="http://schemas.microsoft.com/office/drawing/2014/main" id="{0B976D0B-09A3-327B-2417-5D234BDBE991}"/>
              </a:ext>
            </a:extLst>
          </p:cNvPr>
          <p:cNvPicPr>
            <a:picLocks noChangeAspect="1"/>
          </p:cNvPicPr>
          <p:nvPr/>
        </p:nvPicPr>
        <p:blipFill>
          <a:blip r:embed="rId7"/>
          <a:stretch>
            <a:fillRect/>
          </a:stretch>
        </p:blipFill>
        <p:spPr>
          <a:xfrm>
            <a:off x="2360165" y="1699900"/>
            <a:ext cx="956872" cy="871437"/>
          </a:xfrm>
          <a:prstGeom prst="rect">
            <a:avLst/>
          </a:prstGeom>
        </p:spPr>
      </p:pic>
      <p:pic>
        <p:nvPicPr>
          <p:cNvPr id="28" name="Picture 27">
            <a:extLst>
              <a:ext uri="{FF2B5EF4-FFF2-40B4-BE49-F238E27FC236}">
                <a16:creationId xmlns:a16="http://schemas.microsoft.com/office/drawing/2014/main" id="{F32D42F9-2D82-8194-9528-A4E906E4AACD}"/>
              </a:ext>
            </a:extLst>
          </p:cNvPr>
          <p:cNvPicPr>
            <a:picLocks noChangeAspect="1"/>
          </p:cNvPicPr>
          <p:nvPr/>
        </p:nvPicPr>
        <p:blipFill>
          <a:blip r:embed="rId8"/>
          <a:stretch>
            <a:fillRect/>
          </a:stretch>
        </p:blipFill>
        <p:spPr>
          <a:xfrm>
            <a:off x="4000905" y="1942743"/>
            <a:ext cx="4149774" cy="385753"/>
          </a:xfrm>
          <a:prstGeom prst="rect">
            <a:avLst/>
          </a:prstGeom>
        </p:spPr>
      </p:pic>
      <p:pic>
        <p:nvPicPr>
          <p:cNvPr id="30" name="Picture 29" descr="A green text on a white background&#10;&#10;Description automatically generated">
            <a:extLst>
              <a:ext uri="{FF2B5EF4-FFF2-40B4-BE49-F238E27FC236}">
                <a16:creationId xmlns:a16="http://schemas.microsoft.com/office/drawing/2014/main" id="{25F0EF27-75E1-9C45-646B-B5DF2050082B}"/>
              </a:ext>
            </a:extLst>
          </p:cNvPr>
          <p:cNvPicPr>
            <a:picLocks noChangeAspect="1"/>
          </p:cNvPicPr>
          <p:nvPr/>
        </p:nvPicPr>
        <p:blipFill>
          <a:blip r:embed="rId9"/>
          <a:stretch>
            <a:fillRect/>
          </a:stretch>
        </p:blipFill>
        <p:spPr>
          <a:xfrm>
            <a:off x="8596130" y="1890883"/>
            <a:ext cx="2737994" cy="489474"/>
          </a:xfrm>
          <a:prstGeom prst="rect">
            <a:avLst/>
          </a:prstGeom>
        </p:spPr>
      </p:pic>
      <p:sp>
        <p:nvSpPr>
          <p:cNvPr id="31" name="TextBox 30">
            <a:extLst>
              <a:ext uri="{FF2B5EF4-FFF2-40B4-BE49-F238E27FC236}">
                <a16:creationId xmlns:a16="http://schemas.microsoft.com/office/drawing/2014/main" id="{F98D8B52-D81E-9586-9B1F-EFA6AE93D3B9}"/>
              </a:ext>
            </a:extLst>
          </p:cNvPr>
          <p:cNvSpPr txBox="1"/>
          <p:nvPr/>
        </p:nvSpPr>
        <p:spPr>
          <a:xfrm>
            <a:off x="3248047" y="2523917"/>
            <a:ext cx="410923" cy="307777"/>
          </a:xfrm>
          <a:prstGeom prst="rect">
            <a:avLst/>
          </a:prstGeom>
          <a:noFill/>
        </p:spPr>
        <p:txBody>
          <a:bodyPr wrap="square" rtlCol="0">
            <a:spAutoFit/>
          </a:bodyPr>
          <a:lstStyle/>
          <a:p>
            <a:r>
              <a:rPr lang="en-GB" sz="1400" dirty="0"/>
              <a:t>[9]</a:t>
            </a:r>
          </a:p>
        </p:txBody>
      </p:sp>
      <p:sp>
        <p:nvSpPr>
          <p:cNvPr id="32" name="TextBox 31">
            <a:extLst>
              <a:ext uri="{FF2B5EF4-FFF2-40B4-BE49-F238E27FC236}">
                <a16:creationId xmlns:a16="http://schemas.microsoft.com/office/drawing/2014/main" id="{827B6955-4031-351F-EA8D-7AEC9D476CD6}"/>
              </a:ext>
            </a:extLst>
          </p:cNvPr>
          <p:cNvSpPr txBox="1"/>
          <p:nvPr/>
        </p:nvSpPr>
        <p:spPr>
          <a:xfrm>
            <a:off x="8057273" y="2523917"/>
            <a:ext cx="475759" cy="307777"/>
          </a:xfrm>
          <a:prstGeom prst="rect">
            <a:avLst/>
          </a:prstGeom>
          <a:noFill/>
        </p:spPr>
        <p:txBody>
          <a:bodyPr wrap="square" rtlCol="0">
            <a:spAutoFit/>
          </a:bodyPr>
          <a:lstStyle/>
          <a:p>
            <a:r>
              <a:rPr lang="en-GB" sz="1400" dirty="0"/>
              <a:t>[10]</a:t>
            </a:r>
          </a:p>
        </p:txBody>
      </p:sp>
      <p:sp>
        <p:nvSpPr>
          <p:cNvPr id="33" name="TextBox 32">
            <a:extLst>
              <a:ext uri="{FF2B5EF4-FFF2-40B4-BE49-F238E27FC236}">
                <a16:creationId xmlns:a16="http://schemas.microsoft.com/office/drawing/2014/main" id="{9B6CB28A-A3D6-FF21-D6C0-DD8158A7A59B}"/>
              </a:ext>
            </a:extLst>
          </p:cNvPr>
          <p:cNvSpPr txBox="1"/>
          <p:nvPr/>
        </p:nvSpPr>
        <p:spPr>
          <a:xfrm>
            <a:off x="11097660" y="2523917"/>
            <a:ext cx="589515" cy="307777"/>
          </a:xfrm>
          <a:prstGeom prst="rect">
            <a:avLst/>
          </a:prstGeom>
          <a:noFill/>
        </p:spPr>
        <p:txBody>
          <a:bodyPr wrap="square" rtlCol="0">
            <a:spAutoFit/>
          </a:bodyPr>
          <a:lstStyle/>
          <a:p>
            <a:r>
              <a:rPr lang="en-GB" sz="1400" dirty="0"/>
              <a:t>[11]</a:t>
            </a:r>
          </a:p>
        </p:txBody>
      </p:sp>
    </p:spTree>
    <p:extLst>
      <p:ext uri="{BB962C8B-B14F-4D97-AF65-F5344CB8AC3E}">
        <p14:creationId xmlns:p14="http://schemas.microsoft.com/office/powerpoint/2010/main" val="3171996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D3869-CAAC-BD50-A2D9-E18B33FEBDD7}"/>
              </a:ext>
            </a:extLst>
          </p:cNvPr>
          <p:cNvSpPr>
            <a:spLocks noGrp="1"/>
          </p:cNvSpPr>
          <p:nvPr>
            <p:ph type="title"/>
          </p:nvPr>
        </p:nvSpPr>
        <p:spPr/>
        <p:txBody>
          <a:bodyPr/>
          <a:lstStyle/>
          <a:p>
            <a:r>
              <a:rPr lang="en-GB" dirty="0"/>
              <a:t>Example: WASP-12b</a:t>
            </a:r>
          </a:p>
        </p:txBody>
      </p:sp>
      <p:sp>
        <p:nvSpPr>
          <p:cNvPr id="4" name="Slide Number Placeholder 3">
            <a:extLst>
              <a:ext uri="{FF2B5EF4-FFF2-40B4-BE49-F238E27FC236}">
                <a16:creationId xmlns:a16="http://schemas.microsoft.com/office/drawing/2014/main" id="{8E4DBC1C-E859-85DD-519A-A93F54B29918}"/>
              </a:ext>
            </a:extLst>
          </p:cNvPr>
          <p:cNvSpPr>
            <a:spLocks noGrp="1"/>
          </p:cNvSpPr>
          <p:nvPr>
            <p:ph type="sldNum" sz="quarter" idx="12"/>
          </p:nvPr>
        </p:nvSpPr>
        <p:spPr/>
        <p:txBody>
          <a:bodyPr/>
          <a:lstStyle/>
          <a:p>
            <a:fld id="{C8315AF6-B4B7-9044-ABAB-B18384B3885D}" type="slidenum">
              <a:rPr lang="en-GB" smtClean="0"/>
              <a:t>7</a:t>
            </a:fld>
            <a:endParaRPr lang="en-GB"/>
          </a:p>
        </p:txBody>
      </p:sp>
      <p:pic>
        <p:nvPicPr>
          <p:cNvPr id="6" name="Picture 2">
            <a:extLst>
              <a:ext uri="{FF2B5EF4-FFF2-40B4-BE49-F238E27FC236}">
                <a16:creationId xmlns:a16="http://schemas.microsoft.com/office/drawing/2014/main" id="{759352EF-EE96-3C5A-86AE-095FE6F3C8CC}"/>
              </a:ext>
            </a:extLst>
          </p:cNvPr>
          <p:cNvPicPr>
            <a:picLocks noGrp="1" noChangeAspect="1" noChangeArrowheads="1"/>
          </p:cNvPicPr>
          <p:nvPr>
            <p:ph idx="1"/>
          </p:nvPr>
        </p:nvPicPr>
        <p:blipFill>
          <a:blip r:embed="rId3"/>
          <a:srcRect/>
          <a:stretch/>
        </p:blipFill>
        <p:spPr bwMode="auto">
          <a:xfrm>
            <a:off x="2563487" y="1363663"/>
            <a:ext cx="7065026" cy="48053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77AE3DA-8FB4-603F-0420-04B0FE9EFE68}"/>
              </a:ext>
            </a:extLst>
          </p:cNvPr>
          <p:cNvSpPr txBox="1"/>
          <p:nvPr/>
        </p:nvSpPr>
        <p:spPr>
          <a:xfrm>
            <a:off x="10086909" y="2880360"/>
            <a:ext cx="1840230" cy="646331"/>
          </a:xfrm>
          <a:prstGeom prst="rect">
            <a:avLst/>
          </a:prstGeom>
          <a:noFill/>
        </p:spPr>
        <p:txBody>
          <a:bodyPr wrap="square" rtlCol="0">
            <a:spAutoFit/>
          </a:bodyPr>
          <a:lstStyle/>
          <a:p>
            <a:r>
              <a:rPr lang="en-GB" dirty="0"/>
              <a:t>3σ posterior model error</a:t>
            </a:r>
          </a:p>
        </p:txBody>
      </p:sp>
      <p:cxnSp>
        <p:nvCxnSpPr>
          <p:cNvPr id="9" name="Straight Arrow Connector 8">
            <a:extLst>
              <a:ext uri="{FF2B5EF4-FFF2-40B4-BE49-F238E27FC236}">
                <a16:creationId xmlns:a16="http://schemas.microsoft.com/office/drawing/2014/main" id="{7CF359EF-0AD2-771E-20ED-09120E2A4031}"/>
              </a:ext>
            </a:extLst>
          </p:cNvPr>
          <p:cNvCxnSpPr>
            <a:cxnSpLocks/>
            <a:stCxn id="7" idx="1"/>
          </p:cNvCxnSpPr>
          <p:nvPr/>
        </p:nvCxnSpPr>
        <p:spPr>
          <a:xfrm flipH="1">
            <a:off x="9088582" y="3203526"/>
            <a:ext cx="998327" cy="5926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6A3C32C-3542-61B8-5D51-B4AA94CB271E}"/>
              </a:ext>
            </a:extLst>
          </p:cNvPr>
          <p:cNvSpPr txBox="1"/>
          <p:nvPr/>
        </p:nvSpPr>
        <p:spPr>
          <a:xfrm>
            <a:off x="746993" y="3065026"/>
            <a:ext cx="1587296" cy="923330"/>
          </a:xfrm>
          <a:prstGeom prst="rect">
            <a:avLst/>
          </a:prstGeom>
          <a:noFill/>
        </p:spPr>
        <p:txBody>
          <a:bodyPr wrap="square" rtlCol="0">
            <a:spAutoFit/>
          </a:bodyPr>
          <a:lstStyle/>
          <a:p>
            <a:r>
              <a:rPr lang="en-GB" dirty="0"/>
              <a:t>A curve fits better than a straight line!</a:t>
            </a:r>
          </a:p>
        </p:txBody>
      </p:sp>
      <p:sp>
        <p:nvSpPr>
          <p:cNvPr id="8" name="Footer Placeholder 7">
            <a:extLst>
              <a:ext uri="{FF2B5EF4-FFF2-40B4-BE49-F238E27FC236}">
                <a16:creationId xmlns:a16="http://schemas.microsoft.com/office/drawing/2014/main" id="{FD73006D-2287-BCBD-231A-4899221F7D9E}"/>
              </a:ext>
            </a:extLst>
          </p:cNvPr>
          <p:cNvSpPr>
            <a:spLocks noGrp="1"/>
          </p:cNvSpPr>
          <p:nvPr>
            <p:ph type="ftr" sz="quarter" idx="11"/>
          </p:nvPr>
        </p:nvSpPr>
        <p:spPr/>
        <p:txBody>
          <a:bodyPr/>
          <a:lstStyle/>
          <a:p>
            <a:r>
              <a:rPr lang="en-GB" dirty="0"/>
              <a:t>Figure 12: Berry</a:t>
            </a:r>
          </a:p>
        </p:txBody>
      </p:sp>
      <p:sp>
        <p:nvSpPr>
          <p:cNvPr id="3" name="TextBox 2">
            <a:extLst>
              <a:ext uri="{FF2B5EF4-FFF2-40B4-BE49-F238E27FC236}">
                <a16:creationId xmlns:a16="http://schemas.microsoft.com/office/drawing/2014/main" id="{BCAEFCC0-4497-4A7A-5A6F-012731D3B17A}"/>
              </a:ext>
            </a:extLst>
          </p:cNvPr>
          <p:cNvSpPr txBox="1"/>
          <p:nvPr/>
        </p:nvSpPr>
        <p:spPr>
          <a:xfrm>
            <a:off x="9881447" y="5861248"/>
            <a:ext cx="505566" cy="307777"/>
          </a:xfrm>
          <a:prstGeom prst="rect">
            <a:avLst/>
          </a:prstGeom>
          <a:noFill/>
        </p:spPr>
        <p:txBody>
          <a:bodyPr wrap="square" rtlCol="0">
            <a:spAutoFit/>
          </a:bodyPr>
          <a:lstStyle/>
          <a:p>
            <a:r>
              <a:rPr lang="en-GB" sz="1400" dirty="0"/>
              <a:t>[12]</a:t>
            </a:r>
          </a:p>
        </p:txBody>
      </p:sp>
    </p:spTree>
    <p:extLst>
      <p:ext uri="{BB962C8B-B14F-4D97-AF65-F5344CB8AC3E}">
        <p14:creationId xmlns:p14="http://schemas.microsoft.com/office/powerpoint/2010/main" val="835453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A screen shot of a graph&#10;&#10;Description automatically generated">
            <a:extLst>
              <a:ext uri="{FF2B5EF4-FFF2-40B4-BE49-F238E27FC236}">
                <a16:creationId xmlns:a16="http://schemas.microsoft.com/office/drawing/2014/main" id="{EA38DC5D-6760-C3BC-3BA6-41E2001B5E2F}"/>
              </a:ext>
            </a:extLst>
          </p:cNvPr>
          <p:cNvPicPr>
            <a:picLocks noChangeAspect="1"/>
          </p:cNvPicPr>
          <p:nvPr/>
        </p:nvPicPr>
        <p:blipFill>
          <a:blip r:embed="rId3"/>
          <a:stretch>
            <a:fillRect/>
          </a:stretch>
        </p:blipFill>
        <p:spPr>
          <a:xfrm>
            <a:off x="1815948" y="1490106"/>
            <a:ext cx="7772400" cy="4521465"/>
          </a:xfrm>
          <a:prstGeom prst="rect">
            <a:avLst/>
          </a:prstGeom>
        </p:spPr>
      </p:pic>
      <p:sp>
        <p:nvSpPr>
          <p:cNvPr id="2" name="Title 1">
            <a:extLst>
              <a:ext uri="{FF2B5EF4-FFF2-40B4-BE49-F238E27FC236}">
                <a16:creationId xmlns:a16="http://schemas.microsoft.com/office/drawing/2014/main" id="{F65DA6FB-56F1-4E94-D051-970CE0FBF02B}"/>
              </a:ext>
            </a:extLst>
          </p:cNvPr>
          <p:cNvSpPr>
            <a:spLocks noGrp="1"/>
          </p:cNvSpPr>
          <p:nvPr>
            <p:ph type="title"/>
          </p:nvPr>
        </p:nvSpPr>
        <p:spPr/>
        <p:txBody>
          <a:bodyPr>
            <a:normAutofit/>
          </a:bodyPr>
          <a:lstStyle/>
          <a:p>
            <a:r>
              <a:rPr lang="en-GB" dirty="0"/>
              <a:t>Observations vs theory (442 planets)</a:t>
            </a:r>
          </a:p>
        </p:txBody>
      </p:sp>
      <p:sp>
        <p:nvSpPr>
          <p:cNvPr id="4" name="Slide Number Placeholder 3">
            <a:extLst>
              <a:ext uri="{FF2B5EF4-FFF2-40B4-BE49-F238E27FC236}">
                <a16:creationId xmlns:a16="http://schemas.microsoft.com/office/drawing/2014/main" id="{00E38C7E-E0B4-9FE9-BBFD-554A763AB322}"/>
              </a:ext>
            </a:extLst>
          </p:cNvPr>
          <p:cNvSpPr>
            <a:spLocks noGrp="1"/>
          </p:cNvSpPr>
          <p:nvPr>
            <p:ph type="sldNum" sz="quarter" idx="12"/>
          </p:nvPr>
        </p:nvSpPr>
        <p:spPr/>
        <p:txBody>
          <a:bodyPr/>
          <a:lstStyle/>
          <a:p>
            <a:fld id="{C8315AF6-B4B7-9044-ABAB-B18384B3885D}" type="slidenum">
              <a:rPr lang="en-GB" smtClean="0"/>
              <a:t>8</a:t>
            </a:fld>
            <a:endParaRPr lang="en-GB" dirty="0"/>
          </a:p>
        </p:txBody>
      </p:sp>
      <p:sp>
        <p:nvSpPr>
          <p:cNvPr id="20" name="TextBox 19">
            <a:extLst>
              <a:ext uri="{FF2B5EF4-FFF2-40B4-BE49-F238E27FC236}">
                <a16:creationId xmlns:a16="http://schemas.microsoft.com/office/drawing/2014/main" id="{08F07144-2DFB-B4C8-72A3-8E1C026C6744}"/>
              </a:ext>
            </a:extLst>
          </p:cNvPr>
          <p:cNvSpPr txBox="1"/>
          <p:nvPr/>
        </p:nvSpPr>
        <p:spPr>
          <a:xfrm>
            <a:off x="9446230" y="3815827"/>
            <a:ext cx="2476886" cy="830997"/>
          </a:xfrm>
          <a:prstGeom prst="rect">
            <a:avLst/>
          </a:prstGeom>
          <a:noFill/>
        </p:spPr>
        <p:txBody>
          <a:bodyPr wrap="square" rtlCol="0">
            <a:spAutoFit/>
          </a:bodyPr>
          <a:lstStyle/>
          <a:p>
            <a:r>
              <a:rPr lang="en-GB" sz="1600" dirty="0"/>
              <a:t>Observation ≃ theory</a:t>
            </a:r>
          </a:p>
          <a:p>
            <a:r>
              <a:rPr lang="en-GB" sz="1600" b="1" dirty="0"/>
              <a:t>Good candidates for tidal decay</a:t>
            </a:r>
          </a:p>
        </p:txBody>
      </p:sp>
      <p:cxnSp>
        <p:nvCxnSpPr>
          <p:cNvPr id="21" name="Straight Arrow Connector 20">
            <a:extLst>
              <a:ext uri="{FF2B5EF4-FFF2-40B4-BE49-F238E27FC236}">
                <a16:creationId xmlns:a16="http://schemas.microsoft.com/office/drawing/2014/main" id="{C1635C75-AE66-6E6C-5F7B-2540F1F52F76}"/>
              </a:ext>
            </a:extLst>
          </p:cNvPr>
          <p:cNvCxnSpPr>
            <a:cxnSpLocks/>
          </p:cNvCxnSpPr>
          <p:nvPr/>
        </p:nvCxnSpPr>
        <p:spPr>
          <a:xfrm flipH="1">
            <a:off x="8786915" y="4161948"/>
            <a:ext cx="573889" cy="14934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C32C2137-DD76-5BB9-1BE6-7D67188247FA}"/>
              </a:ext>
            </a:extLst>
          </p:cNvPr>
          <p:cNvSpPr/>
          <p:nvPr/>
        </p:nvSpPr>
        <p:spPr>
          <a:xfrm rot="18981847">
            <a:off x="7170507" y="4362825"/>
            <a:ext cx="1787399" cy="979406"/>
          </a:xfrm>
          <a:prstGeom prst="ellipse">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30" name="Oval 29">
            <a:extLst>
              <a:ext uri="{FF2B5EF4-FFF2-40B4-BE49-F238E27FC236}">
                <a16:creationId xmlns:a16="http://schemas.microsoft.com/office/drawing/2014/main" id="{13DB588E-6921-A057-34FC-35644D843955}"/>
              </a:ext>
            </a:extLst>
          </p:cNvPr>
          <p:cNvSpPr/>
          <p:nvPr/>
        </p:nvSpPr>
        <p:spPr>
          <a:xfrm rot="17088117">
            <a:off x="4397054" y="1429534"/>
            <a:ext cx="3191587" cy="4088967"/>
          </a:xfrm>
          <a:prstGeom prst="ellipse">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35" name="TextBox 34">
            <a:extLst>
              <a:ext uri="{FF2B5EF4-FFF2-40B4-BE49-F238E27FC236}">
                <a16:creationId xmlns:a16="http://schemas.microsoft.com/office/drawing/2014/main" id="{FE125D5D-08B7-DFD3-8883-F531746662B6}"/>
              </a:ext>
            </a:extLst>
          </p:cNvPr>
          <p:cNvSpPr txBox="1"/>
          <p:nvPr/>
        </p:nvSpPr>
        <p:spPr>
          <a:xfrm>
            <a:off x="832320" y="1205619"/>
            <a:ext cx="7894507" cy="338554"/>
          </a:xfrm>
          <a:prstGeom prst="rect">
            <a:avLst/>
          </a:prstGeom>
          <a:noFill/>
        </p:spPr>
        <p:txBody>
          <a:bodyPr wrap="square" rtlCol="0">
            <a:spAutoFit/>
          </a:bodyPr>
          <a:lstStyle/>
          <a:p>
            <a:r>
              <a:rPr lang="en-GB" sz="1600" dirty="0"/>
              <a:t>Observation ≠ theory: </a:t>
            </a:r>
            <a:r>
              <a:rPr lang="en-GB" sz="1600" b="1" dirty="0"/>
              <a:t>perhaps something else is going on?</a:t>
            </a:r>
          </a:p>
        </p:txBody>
      </p:sp>
      <p:cxnSp>
        <p:nvCxnSpPr>
          <p:cNvPr id="36" name="Straight Arrow Connector 35">
            <a:extLst>
              <a:ext uri="{FF2B5EF4-FFF2-40B4-BE49-F238E27FC236}">
                <a16:creationId xmlns:a16="http://schemas.microsoft.com/office/drawing/2014/main" id="{742544C3-F012-3135-111B-9850F7E85758}"/>
              </a:ext>
            </a:extLst>
          </p:cNvPr>
          <p:cNvCxnSpPr>
            <a:cxnSpLocks/>
            <a:endCxn id="30" idx="7"/>
          </p:cNvCxnSpPr>
          <p:nvPr/>
        </p:nvCxnSpPr>
        <p:spPr>
          <a:xfrm>
            <a:off x="4606628" y="1544173"/>
            <a:ext cx="276807" cy="46955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 name="Footer Placeholder 6">
            <a:extLst>
              <a:ext uri="{FF2B5EF4-FFF2-40B4-BE49-F238E27FC236}">
                <a16:creationId xmlns:a16="http://schemas.microsoft.com/office/drawing/2014/main" id="{B93525AB-C565-7031-3BEC-4F864D4C816B}"/>
              </a:ext>
            </a:extLst>
          </p:cNvPr>
          <p:cNvSpPr>
            <a:spLocks noGrp="1"/>
          </p:cNvSpPr>
          <p:nvPr>
            <p:ph type="ftr" sz="quarter" idx="11"/>
          </p:nvPr>
        </p:nvSpPr>
        <p:spPr>
          <a:xfrm>
            <a:off x="630621" y="6356350"/>
            <a:ext cx="4444971" cy="365125"/>
          </a:xfrm>
        </p:spPr>
        <p:txBody>
          <a:bodyPr/>
          <a:lstStyle/>
          <a:p>
            <a:r>
              <a:rPr lang="en-GB" dirty="0"/>
              <a:t>Figure 13: Berry</a:t>
            </a:r>
          </a:p>
        </p:txBody>
      </p:sp>
      <p:grpSp>
        <p:nvGrpSpPr>
          <p:cNvPr id="91" name="Group 90">
            <a:extLst>
              <a:ext uri="{FF2B5EF4-FFF2-40B4-BE49-F238E27FC236}">
                <a16:creationId xmlns:a16="http://schemas.microsoft.com/office/drawing/2014/main" id="{8C725A0E-46AA-955B-8460-40F239CB86E3}"/>
              </a:ext>
            </a:extLst>
          </p:cNvPr>
          <p:cNvGrpSpPr/>
          <p:nvPr/>
        </p:nvGrpSpPr>
        <p:grpSpPr>
          <a:xfrm>
            <a:off x="6271633" y="2735930"/>
            <a:ext cx="4288869" cy="3895618"/>
            <a:chOff x="6271633" y="2735930"/>
            <a:chExt cx="4288869" cy="3895618"/>
          </a:xfrm>
        </p:grpSpPr>
        <p:cxnSp>
          <p:nvCxnSpPr>
            <p:cNvPr id="38" name="Straight Arrow Connector 37">
              <a:extLst>
                <a:ext uri="{FF2B5EF4-FFF2-40B4-BE49-F238E27FC236}">
                  <a16:creationId xmlns:a16="http://schemas.microsoft.com/office/drawing/2014/main" id="{0A64C603-794A-FC65-36CC-24D94B288337}"/>
                </a:ext>
              </a:extLst>
            </p:cNvPr>
            <p:cNvCxnSpPr>
              <a:cxnSpLocks/>
            </p:cNvCxnSpPr>
            <p:nvPr/>
          </p:nvCxnSpPr>
          <p:spPr>
            <a:xfrm flipH="1" flipV="1">
              <a:off x="8113505" y="4880008"/>
              <a:ext cx="1198696" cy="1325677"/>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627A97E2-2999-8B89-AF7E-9419FA174A60}"/>
                </a:ext>
              </a:extLst>
            </p:cNvPr>
            <p:cNvSpPr txBox="1"/>
            <p:nvPr/>
          </p:nvSpPr>
          <p:spPr>
            <a:xfrm>
              <a:off x="9146219" y="6292994"/>
              <a:ext cx="991185" cy="338554"/>
            </a:xfrm>
            <a:prstGeom prst="rect">
              <a:avLst/>
            </a:prstGeom>
            <a:noFill/>
          </p:spPr>
          <p:txBody>
            <a:bodyPr wrap="square" rtlCol="0">
              <a:spAutoFit/>
            </a:bodyPr>
            <a:lstStyle/>
            <a:p>
              <a:r>
                <a:rPr lang="en-GB" sz="1600" dirty="0"/>
                <a:t>WASP-12</a:t>
              </a:r>
              <a:endParaRPr lang="en-GB" sz="1600" b="1" dirty="0"/>
            </a:p>
          </p:txBody>
        </p:sp>
        <p:cxnSp>
          <p:nvCxnSpPr>
            <p:cNvPr id="49" name="Straight Arrow Connector 48">
              <a:extLst>
                <a:ext uri="{FF2B5EF4-FFF2-40B4-BE49-F238E27FC236}">
                  <a16:creationId xmlns:a16="http://schemas.microsoft.com/office/drawing/2014/main" id="{C3673B62-E872-EC25-5D2D-27702F964DEA}"/>
                </a:ext>
              </a:extLst>
            </p:cNvPr>
            <p:cNvCxnSpPr>
              <a:cxnSpLocks/>
            </p:cNvCxnSpPr>
            <p:nvPr/>
          </p:nvCxnSpPr>
          <p:spPr>
            <a:xfrm flipH="1" flipV="1">
              <a:off x="8428746" y="4741184"/>
              <a:ext cx="1377770" cy="989834"/>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BFC07CE1-3A94-A519-0B0C-7041624C61F5}"/>
                </a:ext>
              </a:extLst>
            </p:cNvPr>
            <p:cNvSpPr txBox="1"/>
            <p:nvPr/>
          </p:nvSpPr>
          <p:spPr>
            <a:xfrm>
              <a:off x="9569317" y="5778531"/>
              <a:ext cx="991185" cy="338554"/>
            </a:xfrm>
            <a:prstGeom prst="rect">
              <a:avLst/>
            </a:prstGeom>
            <a:noFill/>
          </p:spPr>
          <p:txBody>
            <a:bodyPr wrap="square" rtlCol="0">
              <a:spAutoFit/>
            </a:bodyPr>
            <a:lstStyle/>
            <a:p>
              <a:r>
                <a:rPr lang="en-GB" sz="1600" dirty="0"/>
                <a:t>WASP-18</a:t>
              </a:r>
              <a:endParaRPr lang="en-GB" sz="1600" b="1" dirty="0"/>
            </a:p>
          </p:txBody>
        </p:sp>
        <p:cxnSp>
          <p:nvCxnSpPr>
            <p:cNvPr id="86" name="Straight Arrow Connector 85">
              <a:extLst>
                <a:ext uri="{FF2B5EF4-FFF2-40B4-BE49-F238E27FC236}">
                  <a16:creationId xmlns:a16="http://schemas.microsoft.com/office/drawing/2014/main" id="{245A9920-5C7D-563D-62E7-6D45E69D5E40}"/>
                </a:ext>
              </a:extLst>
            </p:cNvPr>
            <p:cNvCxnSpPr>
              <a:cxnSpLocks/>
            </p:cNvCxnSpPr>
            <p:nvPr/>
          </p:nvCxnSpPr>
          <p:spPr>
            <a:xfrm flipH="1" flipV="1">
              <a:off x="7553539" y="5269607"/>
              <a:ext cx="65651" cy="345119"/>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FF3F4219-8B85-5D56-A7A2-B462683B16DB}"/>
                </a:ext>
              </a:extLst>
            </p:cNvPr>
            <p:cNvSpPr txBox="1"/>
            <p:nvPr/>
          </p:nvSpPr>
          <p:spPr>
            <a:xfrm>
              <a:off x="7407026" y="6292994"/>
              <a:ext cx="991185" cy="338554"/>
            </a:xfrm>
            <a:prstGeom prst="rect">
              <a:avLst/>
            </a:prstGeom>
            <a:noFill/>
          </p:spPr>
          <p:txBody>
            <a:bodyPr wrap="square" rtlCol="0">
              <a:spAutoFit/>
            </a:bodyPr>
            <a:lstStyle/>
            <a:p>
              <a:r>
                <a:rPr lang="en-GB" sz="1600" dirty="0"/>
                <a:t>TRES-3</a:t>
              </a:r>
            </a:p>
          </p:txBody>
        </p:sp>
        <p:sp>
          <p:nvSpPr>
            <p:cNvPr id="100" name="TextBox 99">
              <a:extLst>
                <a:ext uri="{FF2B5EF4-FFF2-40B4-BE49-F238E27FC236}">
                  <a16:creationId xmlns:a16="http://schemas.microsoft.com/office/drawing/2014/main" id="{05284746-2888-F705-CA17-B6677DEAFD4A}"/>
                </a:ext>
              </a:extLst>
            </p:cNvPr>
            <p:cNvSpPr txBox="1"/>
            <p:nvPr/>
          </p:nvSpPr>
          <p:spPr>
            <a:xfrm>
              <a:off x="9484045" y="2735930"/>
              <a:ext cx="991185" cy="338554"/>
            </a:xfrm>
            <a:prstGeom prst="rect">
              <a:avLst/>
            </a:prstGeom>
            <a:noFill/>
          </p:spPr>
          <p:txBody>
            <a:bodyPr wrap="square" rtlCol="0">
              <a:spAutoFit/>
            </a:bodyPr>
            <a:lstStyle/>
            <a:p>
              <a:r>
                <a:rPr lang="en-GB" sz="1600" dirty="0"/>
                <a:t>WASP-19</a:t>
              </a:r>
              <a:endParaRPr lang="en-GB" sz="1600" b="1" dirty="0"/>
            </a:p>
          </p:txBody>
        </p:sp>
        <p:cxnSp>
          <p:nvCxnSpPr>
            <p:cNvPr id="109" name="Straight Arrow Connector 108">
              <a:extLst>
                <a:ext uri="{FF2B5EF4-FFF2-40B4-BE49-F238E27FC236}">
                  <a16:creationId xmlns:a16="http://schemas.microsoft.com/office/drawing/2014/main" id="{AEEDC293-A732-4F9B-B1B0-AB7E9FA4C996}"/>
                </a:ext>
              </a:extLst>
            </p:cNvPr>
            <p:cNvCxnSpPr>
              <a:cxnSpLocks/>
            </p:cNvCxnSpPr>
            <p:nvPr/>
          </p:nvCxnSpPr>
          <p:spPr>
            <a:xfrm flipV="1">
              <a:off x="7041333" y="4985886"/>
              <a:ext cx="415680" cy="74114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C3021DD5-5F47-23AC-33C4-B4921081C7F0}"/>
                </a:ext>
              </a:extLst>
            </p:cNvPr>
            <p:cNvSpPr txBox="1"/>
            <p:nvPr/>
          </p:nvSpPr>
          <p:spPr>
            <a:xfrm>
              <a:off x="6271633" y="6292994"/>
              <a:ext cx="991185" cy="338554"/>
            </a:xfrm>
            <a:prstGeom prst="rect">
              <a:avLst/>
            </a:prstGeom>
            <a:noFill/>
          </p:spPr>
          <p:txBody>
            <a:bodyPr wrap="square" rtlCol="0">
              <a:spAutoFit/>
            </a:bodyPr>
            <a:lstStyle/>
            <a:p>
              <a:r>
                <a:rPr lang="en-GB" sz="1600" dirty="0"/>
                <a:t>WASP-4</a:t>
              </a:r>
            </a:p>
          </p:txBody>
        </p:sp>
        <p:cxnSp>
          <p:nvCxnSpPr>
            <p:cNvPr id="56" name="Straight Arrow Connector 55">
              <a:extLst>
                <a:ext uri="{FF2B5EF4-FFF2-40B4-BE49-F238E27FC236}">
                  <a16:creationId xmlns:a16="http://schemas.microsoft.com/office/drawing/2014/main" id="{FAC3EE04-2FC2-2CEC-C0F9-19C668B085AE}"/>
                </a:ext>
              </a:extLst>
            </p:cNvPr>
            <p:cNvCxnSpPr>
              <a:cxnSpLocks/>
            </p:cNvCxnSpPr>
            <p:nvPr/>
          </p:nvCxnSpPr>
          <p:spPr>
            <a:xfrm flipH="1" flipV="1">
              <a:off x="7712463" y="6049089"/>
              <a:ext cx="60491" cy="243905"/>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3B04C492-D87C-7235-692B-EA94A2C0AEC5}"/>
                </a:ext>
              </a:extLst>
            </p:cNvPr>
            <p:cNvCxnSpPr>
              <a:cxnSpLocks/>
            </p:cNvCxnSpPr>
            <p:nvPr/>
          </p:nvCxnSpPr>
          <p:spPr>
            <a:xfrm flipV="1">
              <a:off x="6726904" y="6054174"/>
              <a:ext cx="147032" cy="238820"/>
            </a:xfrm>
            <a:prstGeom prst="straightConnector1">
              <a:avLst/>
            </a:prstGeom>
            <a:ln w="25400">
              <a:tailEnd type="non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3E099137-363C-7FF8-77E7-6F9F1DA29C7C}"/>
                </a:ext>
              </a:extLst>
            </p:cNvPr>
            <p:cNvCxnSpPr>
              <a:cxnSpLocks/>
            </p:cNvCxnSpPr>
            <p:nvPr/>
          </p:nvCxnSpPr>
          <p:spPr>
            <a:xfrm flipH="1">
              <a:off x="7900032" y="2938508"/>
              <a:ext cx="1524289" cy="160856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grpSp>
      <p:sp>
        <p:nvSpPr>
          <p:cNvPr id="89" name="TextBox 88">
            <a:extLst>
              <a:ext uri="{FF2B5EF4-FFF2-40B4-BE49-F238E27FC236}">
                <a16:creationId xmlns:a16="http://schemas.microsoft.com/office/drawing/2014/main" id="{71EC4729-483C-A537-D7CF-BF908AC4598B}"/>
              </a:ext>
            </a:extLst>
          </p:cNvPr>
          <p:cNvSpPr txBox="1"/>
          <p:nvPr/>
        </p:nvSpPr>
        <p:spPr>
          <a:xfrm>
            <a:off x="9415404" y="1550064"/>
            <a:ext cx="514409" cy="307777"/>
          </a:xfrm>
          <a:prstGeom prst="rect">
            <a:avLst/>
          </a:prstGeom>
          <a:noFill/>
        </p:spPr>
        <p:txBody>
          <a:bodyPr wrap="square" rtlCol="0">
            <a:spAutoFit/>
          </a:bodyPr>
          <a:lstStyle/>
          <a:p>
            <a:r>
              <a:rPr lang="en-GB" sz="1400" dirty="0"/>
              <a:t>[13]</a:t>
            </a:r>
          </a:p>
        </p:txBody>
      </p:sp>
    </p:spTree>
    <p:extLst>
      <p:ext uri="{BB962C8B-B14F-4D97-AF65-F5344CB8AC3E}">
        <p14:creationId xmlns:p14="http://schemas.microsoft.com/office/powerpoint/2010/main" val="1064099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5" grpId="0" animBg="1"/>
      <p:bldP spid="30" grpId="0" animBg="1"/>
      <p:bldP spid="3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21B09118-F24B-C532-4B3D-D8CAACF9B208}"/>
                  </a:ext>
                </a:extLst>
              </p:cNvPr>
              <p:cNvSpPr>
                <a:spLocks noGrp="1"/>
              </p:cNvSpPr>
              <p:nvPr>
                <p:ph type="title"/>
              </p:nvPr>
            </p:nvSpPr>
            <p:spPr/>
            <p:txBody>
              <a:bodyPr>
                <a:normAutofit/>
              </a:bodyPr>
              <a:lstStyle/>
              <a:p>
                <a:r>
                  <a:rPr lang="en-GB" dirty="0"/>
                  <a:t>Empirical distribution of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𝑄</m:t>
                        </m:r>
                        <m:r>
                          <a:rPr lang="en-GB" b="0" i="1" dirty="0" smtClean="0">
                            <a:latin typeface="Cambria Math" panose="02040503050406030204" pitchFamily="18" charset="0"/>
                          </a:rPr>
                          <m:t>′</m:t>
                        </m:r>
                      </m:e>
                      <m:sub>
                        <m:r>
                          <a:rPr lang="en-GB" b="0" i="1" dirty="0" smtClean="0">
                            <a:latin typeface="Cambria Math" panose="02040503050406030204" pitchFamily="18" charset="0"/>
                          </a:rPr>
                          <m:t>∗</m:t>
                        </m:r>
                      </m:sub>
                    </m:sSub>
                  </m:oMath>
                </a14:m>
                <a:endParaRPr lang="en-GB" dirty="0"/>
              </a:p>
            </p:txBody>
          </p:sp>
        </mc:Choice>
        <mc:Fallback xmlns="">
          <p:sp>
            <p:nvSpPr>
              <p:cNvPr id="2" name="Title 1">
                <a:extLst>
                  <a:ext uri="{FF2B5EF4-FFF2-40B4-BE49-F238E27FC236}">
                    <a16:creationId xmlns:a16="http://schemas.microsoft.com/office/drawing/2014/main" id="{21B09118-F24B-C532-4B3D-D8CAACF9B208}"/>
                  </a:ext>
                </a:extLst>
              </p:cNvPr>
              <p:cNvSpPr>
                <a:spLocks noGrp="1" noRot="1" noChangeAspect="1" noMove="1" noResize="1" noEditPoints="1" noAdjustHandles="1" noChangeArrowheads="1" noChangeShapeType="1" noTextEdit="1"/>
              </p:cNvSpPr>
              <p:nvPr>
                <p:ph type="title"/>
              </p:nvPr>
            </p:nvSpPr>
            <p:spPr>
              <a:blipFill>
                <a:blip r:embed="rId3"/>
                <a:stretch>
                  <a:fillRect b="-10588"/>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6F2FDA1C-7653-C1A4-5708-5EF3424F91C8}"/>
              </a:ext>
            </a:extLst>
          </p:cNvPr>
          <p:cNvSpPr>
            <a:spLocks noGrp="1"/>
          </p:cNvSpPr>
          <p:nvPr>
            <p:ph type="sldNum" sz="quarter" idx="12"/>
          </p:nvPr>
        </p:nvSpPr>
        <p:spPr/>
        <p:txBody>
          <a:bodyPr/>
          <a:lstStyle/>
          <a:p>
            <a:fld id="{C8315AF6-B4B7-9044-ABAB-B18384B3885D}" type="slidenum">
              <a:rPr lang="en-GB" smtClean="0"/>
              <a:t>9</a:t>
            </a:fld>
            <a:endParaRPr lang="en-GB"/>
          </a:p>
        </p:txBody>
      </p:sp>
      <p:pic>
        <p:nvPicPr>
          <p:cNvPr id="14" name="Picture 13">
            <a:extLst>
              <a:ext uri="{FF2B5EF4-FFF2-40B4-BE49-F238E27FC236}">
                <a16:creationId xmlns:a16="http://schemas.microsoft.com/office/drawing/2014/main" id="{255CCACF-EA06-2CD6-8C1B-B3ED3100D57E}"/>
              </a:ext>
            </a:extLst>
          </p:cNvPr>
          <p:cNvPicPr>
            <a:picLocks noChangeAspect="1"/>
          </p:cNvPicPr>
          <p:nvPr/>
        </p:nvPicPr>
        <p:blipFill>
          <a:blip r:embed="rId4"/>
          <a:srcRect/>
          <a:stretch/>
        </p:blipFill>
        <p:spPr>
          <a:xfrm>
            <a:off x="2832575" y="1654739"/>
            <a:ext cx="6526850" cy="4806251"/>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A9CAA15-20F9-9299-01C5-8CE22813F1AD}"/>
                  </a:ext>
                </a:extLst>
              </p:cNvPr>
              <p:cNvSpPr txBox="1"/>
              <p:nvPr/>
            </p:nvSpPr>
            <p:spPr>
              <a:xfrm>
                <a:off x="492368" y="1638943"/>
                <a:ext cx="2370486" cy="1477328"/>
              </a:xfrm>
              <a:prstGeom prst="rect">
                <a:avLst/>
              </a:prstGeom>
              <a:noFill/>
            </p:spPr>
            <p:txBody>
              <a:bodyPr wrap="square" rtlCol="0">
                <a:spAutoFit/>
              </a:bodyPr>
              <a:lstStyle/>
              <a:p>
                <a:r>
                  <a:rPr lang="en-GB" dirty="0"/>
                  <a:t>Filtered to:</a:t>
                </a:r>
              </a:p>
              <a:p>
                <a:pPr marL="285750" indent="-285750">
                  <a:buFont typeface="Arial" panose="020B0604020202020204" pitchFamily="34" charset="0"/>
                  <a:buChar char="•"/>
                </a:pPr>
                <a:r>
                  <a:rPr lang="en-GB" dirty="0"/>
                  <a:t>Single planet systems</a:t>
                </a:r>
              </a:p>
              <a:p>
                <a:pPr marL="285750" indent="-285750">
                  <a:buFont typeface="Arial" panose="020B0604020202020204" pitchFamily="34" charset="0"/>
                  <a:buChar char="•"/>
                </a:pPr>
                <a:r>
                  <a:rPr lang="en-GB" dirty="0"/>
                  <a:t>&gt; </a:t>
                </a:r>
                <a14:m>
                  <m:oMath xmlns:m="http://schemas.openxmlformats.org/officeDocument/2006/math">
                    <m:r>
                      <a:rPr lang="en-GB" i="1" dirty="0" smtClean="0">
                        <a:latin typeface="Cambria Math" panose="02040503050406030204" pitchFamily="18" charset="0"/>
                      </a:rPr>
                      <m:t>1</m:t>
                    </m:r>
                    <m:r>
                      <a:rPr lang="en-GB" b="0" i="1" dirty="0" smtClean="0">
                        <a:latin typeface="Cambria Math" panose="02040503050406030204" pitchFamily="18" charset="0"/>
                      </a:rPr>
                      <m:t>0 </m:t>
                    </m:r>
                  </m:oMath>
                </a14:m>
                <a:r>
                  <a:rPr lang="en-GB" dirty="0"/>
                  <a:t>transits</a:t>
                </a:r>
              </a:p>
              <a:p>
                <a:pPr marL="285750" indent="-285750">
                  <a:buFont typeface="Arial" panose="020B0604020202020204" pitchFamily="34" charset="0"/>
                  <a:buChar char="•"/>
                </a:pPr>
                <a:r>
                  <a:rPr lang="en-GB" dirty="0"/>
                  <a:t>&lt; </a:t>
                </a:r>
                <a14:m>
                  <m:oMath xmlns:m="http://schemas.openxmlformats.org/officeDocument/2006/math">
                    <m:r>
                      <a:rPr lang="en-GB" i="1" dirty="0" smtClean="0">
                        <a:latin typeface="Cambria Math" panose="02040503050406030204" pitchFamily="18" charset="0"/>
                      </a:rPr>
                      <m:t>1 </m:t>
                    </m:r>
                    <m:r>
                      <a:rPr lang="en-GB" i="1" dirty="0" err="1" smtClean="0">
                        <a:latin typeface="Cambria Math" panose="02040503050406030204" pitchFamily="18" charset="0"/>
                      </a:rPr>
                      <m:t>𝑚𝑠</m:t>
                    </m:r>
                    <m:r>
                      <a:rPr lang="en-GB" i="1" dirty="0" smtClean="0">
                        <a:latin typeface="Cambria Math" panose="02040503050406030204" pitchFamily="18" charset="0"/>
                      </a:rPr>
                      <m:t>/</m:t>
                    </m:r>
                    <m:r>
                      <a:rPr lang="en-GB" i="1" dirty="0" smtClean="0">
                        <a:latin typeface="Cambria Math" panose="02040503050406030204" pitchFamily="18" charset="0"/>
                      </a:rPr>
                      <m:t>𝑒𝑝𝑜𝑐h</m:t>
                    </m:r>
                  </m:oMath>
                </a14:m>
                <a:r>
                  <a:rPr lang="en-GB" dirty="0"/>
                  <a:t> error</a:t>
                </a:r>
              </a:p>
            </p:txBody>
          </p:sp>
        </mc:Choice>
        <mc:Fallback xmlns="">
          <p:sp>
            <p:nvSpPr>
              <p:cNvPr id="7" name="TextBox 6">
                <a:extLst>
                  <a:ext uri="{FF2B5EF4-FFF2-40B4-BE49-F238E27FC236}">
                    <a16:creationId xmlns:a16="http://schemas.microsoft.com/office/drawing/2014/main" id="{2A9CAA15-20F9-9299-01C5-8CE22813F1AD}"/>
                  </a:ext>
                </a:extLst>
              </p:cNvPr>
              <p:cNvSpPr txBox="1">
                <a:spLocks noRot="1" noChangeAspect="1" noMove="1" noResize="1" noEditPoints="1" noAdjustHandles="1" noChangeArrowheads="1" noChangeShapeType="1" noTextEdit="1"/>
              </p:cNvSpPr>
              <p:nvPr/>
            </p:nvSpPr>
            <p:spPr>
              <a:xfrm>
                <a:off x="492368" y="1638943"/>
                <a:ext cx="2370486" cy="1477328"/>
              </a:xfrm>
              <a:prstGeom prst="rect">
                <a:avLst/>
              </a:prstGeom>
              <a:blipFill>
                <a:blip r:embed="rId5"/>
                <a:stretch>
                  <a:fillRect l="-2128" t="-2564" r="-532" b="-5983"/>
                </a:stretch>
              </a:blipFill>
            </p:spPr>
            <p:txBody>
              <a:bodyPr/>
              <a:lstStyle/>
              <a:p>
                <a:r>
                  <a:rPr lang="en-GB">
                    <a:noFill/>
                  </a:rPr>
                  <a:t> </a:t>
                </a:r>
              </a:p>
            </p:txBody>
          </p:sp>
        </mc:Fallback>
      </mc:AlternateContent>
      <p:cxnSp>
        <p:nvCxnSpPr>
          <p:cNvPr id="13" name="Straight Arrow Connector 12">
            <a:extLst>
              <a:ext uri="{FF2B5EF4-FFF2-40B4-BE49-F238E27FC236}">
                <a16:creationId xmlns:a16="http://schemas.microsoft.com/office/drawing/2014/main" id="{D4F9547B-0CF6-5C20-8BDA-0AA6A3B79AB3}"/>
              </a:ext>
            </a:extLst>
          </p:cNvPr>
          <p:cNvCxnSpPr>
            <a:cxnSpLocks/>
          </p:cNvCxnSpPr>
          <p:nvPr/>
        </p:nvCxnSpPr>
        <p:spPr>
          <a:xfrm flipH="1" flipV="1">
            <a:off x="7465671" y="4853103"/>
            <a:ext cx="1956121" cy="92596"/>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48D3959-441F-F3A1-9BEC-2268367AF24E}"/>
              </a:ext>
            </a:extLst>
          </p:cNvPr>
          <p:cNvSpPr txBox="1"/>
          <p:nvPr/>
        </p:nvSpPr>
        <p:spPr>
          <a:xfrm>
            <a:off x="9523744" y="4622534"/>
            <a:ext cx="2011774" cy="646331"/>
          </a:xfrm>
          <a:prstGeom prst="rect">
            <a:avLst/>
          </a:prstGeom>
          <a:noFill/>
        </p:spPr>
        <p:txBody>
          <a:bodyPr wrap="square" rtlCol="0">
            <a:spAutoFit/>
          </a:bodyPr>
          <a:lstStyle/>
          <a:p>
            <a:r>
              <a:rPr lang="en-GB" dirty="0"/>
              <a:t>WASP-12 falls in the 10</a:t>
            </a:r>
            <a:r>
              <a:rPr lang="en-GB" baseline="30000" dirty="0"/>
              <a:t>5 </a:t>
            </a:r>
            <a:r>
              <a:rPr lang="en-GB" dirty="0"/>
              <a:t>bucket</a:t>
            </a:r>
          </a:p>
        </p:txBody>
      </p: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3A4564E5-2123-CF94-5B78-1DE6F58BA5BE}"/>
                  </a:ext>
                </a:extLst>
              </p:cNvPr>
              <p:cNvSpPr txBox="1"/>
              <p:nvPr/>
            </p:nvSpPr>
            <p:spPr>
              <a:xfrm>
                <a:off x="9523744" y="2219380"/>
                <a:ext cx="2395960" cy="923330"/>
              </a:xfrm>
              <a:prstGeom prst="rect">
                <a:avLst/>
              </a:prstGeom>
              <a:noFill/>
            </p:spPr>
            <p:txBody>
              <a:bodyPr wrap="square" rtlCol="0">
                <a:spAutoFit/>
              </a:bodyPr>
              <a:lstStyle/>
              <a:p>
                <a:r>
                  <a:rPr lang="en-GB" dirty="0"/>
                  <a:t>Smaller </a:t>
                </a:r>
                <a14:m>
                  <m:oMath xmlns:m="http://schemas.openxmlformats.org/officeDocument/2006/math">
                    <m:sSub>
                      <m:sSubPr>
                        <m:ctrlPr>
                          <a:rPr lang="en-GB" b="0" i="1" dirty="0" smtClean="0">
                            <a:latin typeface="Cambria Math" panose="02040503050406030204" pitchFamily="18" charset="0"/>
                          </a:rPr>
                        </m:ctrlPr>
                      </m:sSubPr>
                      <m:e>
                        <m:r>
                          <a:rPr lang="en-GB" i="1" dirty="0" smtClean="0">
                            <a:latin typeface="Cambria Math" panose="02040503050406030204" pitchFamily="18" charset="0"/>
                          </a:rPr>
                          <m:t>𝑄</m:t>
                        </m:r>
                        <m:r>
                          <a:rPr lang="en-GB" b="0" i="1" dirty="0" smtClean="0">
                            <a:latin typeface="Cambria Math" panose="02040503050406030204" pitchFamily="18" charset="0"/>
                          </a:rPr>
                          <m:t>′</m:t>
                        </m:r>
                      </m:e>
                      <m:sub>
                        <m:r>
                          <a:rPr lang="en-GB" b="0" i="1" dirty="0" smtClean="0">
                            <a:latin typeface="Cambria Math" panose="02040503050406030204" pitchFamily="18" charset="0"/>
                          </a:rPr>
                          <m:t>∗</m:t>
                        </m:r>
                      </m:sub>
                    </m:sSub>
                  </m:oMath>
                </a14:m>
                <a:r>
                  <a:rPr lang="en-GB" dirty="0"/>
                  <a:t> than typically quoted in theoretical literature</a:t>
                </a:r>
              </a:p>
            </p:txBody>
          </p:sp>
        </mc:Choice>
        <mc:Fallback xmlns="">
          <p:sp>
            <p:nvSpPr>
              <p:cNvPr id="31" name="TextBox 30">
                <a:extLst>
                  <a:ext uri="{FF2B5EF4-FFF2-40B4-BE49-F238E27FC236}">
                    <a16:creationId xmlns:a16="http://schemas.microsoft.com/office/drawing/2014/main" id="{3A4564E5-2123-CF94-5B78-1DE6F58BA5BE}"/>
                  </a:ext>
                </a:extLst>
              </p:cNvPr>
              <p:cNvSpPr txBox="1">
                <a:spLocks noRot="1" noChangeAspect="1" noMove="1" noResize="1" noEditPoints="1" noAdjustHandles="1" noChangeArrowheads="1" noChangeShapeType="1" noTextEdit="1"/>
              </p:cNvSpPr>
              <p:nvPr/>
            </p:nvSpPr>
            <p:spPr>
              <a:xfrm>
                <a:off x="9523744" y="2219380"/>
                <a:ext cx="2395960" cy="923330"/>
              </a:xfrm>
              <a:prstGeom prst="rect">
                <a:avLst/>
              </a:prstGeom>
              <a:blipFill>
                <a:blip r:embed="rId6"/>
                <a:stretch>
                  <a:fillRect l="-2105" t="-2703" b="-9459"/>
                </a:stretch>
              </a:blipFill>
            </p:spPr>
            <p:txBody>
              <a:bodyPr/>
              <a:lstStyle/>
              <a:p>
                <a:r>
                  <a:rPr lang="en-GB">
                    <a:noFill/>
                  </a:rPr>
                  <a:t> </a:t>
                </a:r>
              </a:p>
            </p:txBody>
          </p:sp>
        </mc:Fallback>
      </mc:AlternateContent>
      <p:sp>
        <p:nvSpPr>
          <p:cNvPr id="6" name="Footer Placeholder 5">
            <a:extLst>
              <a:ext uri="{FF2B5EF4-FFF2-40B4-BE49-F238E27FC236}">
                <a16:creationId xmlns:a16="http://schemas.microsoft.com/office/drawing/2014/main" id="{320E46DB-6414-E330-B5BB-88AC05EB4C97}"/>
              </a:ext>
            </a:extLst>
          </p:cNvPr>
          <p:cNvSpPr>
            <a:spLocks noGrp="1"/>
          </p:cNvSpPr>
          <p:nvPr>
            <p:ph type="ftr" sz="quarter" idx="11"/>
          </p:nvPr>
        </p:nvSpPr>
        <p:spPr/>
        <p:txBody>
          <a:bodyPr/>
          <a:lstStyle/>
          <a:p>
            <a:r>
              <a:rPr lang="en-GB" dirty="0"/>
              <a:t>Figure 14: Berry</a:t>
            </a:r>
          </a:p>
        </p:txBody>
      </p:sp>
      <p:cxnSp>
        <p:nvCxnSpPr>
          <p:cNvPr id="8" name="Straight Arrow Connector 7">
            <a:extLst>
              <a:ext uri="{FF2B5EF4-FFF2-40B4-BE49-F238E27FC236}">
                <a16:creationId xmlns:a16="http://schemas.microsoft.com/office/drawing/2014/main" id="{35FD37EA-8F11-FE6C-1AC2-551B1EDFF6B6}"/>
              </a:ext>
            </a:extLst>
          </p:cNvPr>
          <p:cNvCxnSpPr>
            <a:cxnSpLocks/>
          </p:cNvCxnSpPr>
          <p:nvPr/>
        </p:nvCxnSpPr>
        <p:spPr>
          <a:xfrm flipH="1" flipV="1">
            <a:off x="6208295" y="2476790"/>
            <a:ext cx="3213497" cy="204255"/>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CF1DAF02-C051-F172-0044-87DE81E5D020}"/>
              </a:ext>
            </a:extLst>
          </p:cNvPr>
          <p:cNvSpPr txBox="1"/>
          <p:nvPr/>
        </p:nvSpPr>
        <p:spPr>
          <a:xfrm>
            <a:off x="9421792" y="1516281"/>
            <a:ext cx="514409" cy="307777"/>
          </a:xfrm>
          <a:prstGeom prst="rect">
            <a:avLst/>
          </a:prstGeom>
          <a:noFill/>
        </p:spPr>
        <p:txBody>
          <a:bodyPr wrap="square" rtlCol="0">
            <a:spAutoFit/>
          </a:bodyPr>
          <a:lstStyle/>
          <a:p>
            <a:r>
              <a:rPr lang="en-GB" sz="1400" dirty="0"/>
              <a:t>[14]</a:t>
            </a:r>
          </a:p>
        </p:txBody>
      </p:sp>
      <p:cxnSp>
        <p:nvCxnSpPr>
          <p:cNvPr id="32" name="Straight Connector 31">
            <a:extLst>
              <a:ext uri="{FF2B5EF4-FFF2-40B4-BE49-F238E27FC236}">
                <a16:creationId xmlns:a16="http://schemas.microsoft.com/office/drawing/2014/main" id="{02CC67AE-5C12-9598-35F5-DB993251B7C0}"/>
              </a:ext>
            </a:extLst>
          </p:cNvPr>
          <p:cNvCxnSpPr>
            <a:cxnSpLocks/>
          </p:cNvCxnSpPr>
          <p:nvPr/>
        </p:nvCxnSpPr>
        <p:spPr>
          <a:xfrm>
            <a:off x="6670623" y="1728844"/>
            <a:ext cx="0" cy="3918168"/>
          </a:xfrm>
          <a:prstGeom prst="line">
            <a:avLst/>
          </a:prstGeom>
          <a:ln w="38100"/>
        </p:spPr>
        <p:style>
          <a:lnRef idx="1">
            <a:schemeClr val="accent2"/>
          </a:lnRef>
          <a:fillRef idx="0">
            <a:schemeClr val="accent2"/>
          </a:fillRef>
          <a:effectRef idx="0">
            <a:schemeClr val="accent2"/>
          </a:effectRef>
          <a:fontRef idx="minor">
            <a:schemeClr val="tx1"/>
          </a:fontRef>
        </p:style>
      </p:cxnSp>
      <p:cxnSp>
        <p:nvCxnSpPr>
          <p:cNvPr id="37" name="Straight Arrow Connector 36">
            <a:extLst>
              <a:ext uri="{FF2B5EF4-FFF2-40B4-BE49-F238E27FC236}">
                <a16:creationId xmlns:a16="http://schemas.microsoft.com/office/drawing/2014/main" id="{36A68441-F29B-07AC-A72D-25028DCE091C}"/>
              </a:ext>
            </a:extLst>
          </p:cNvPr>
          <p:cNvCxnSpPr>
            <a:cxnSpLocks/>
          </p:cNvCxnSpPr>
          <p:nvPr/>
        </p:nvCxnSpPr>
        <p:spPr>
          <a:xfrm>
            <a:off x="6670623" y="1879919"/>
            <a:ext cx="493502"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41" name="TextBox 40">
            <a:extLst>
              <a:ext uri="{FF2B5EF4-FFF2-40B4-BE49-F238E27FC236}">
                <a16:creationId xmlns:a16="http://schemas.microsoft.com/office/drawing/2014/main" id="{B433A692-39AE-15E0-5769-AC1E8CF0C50D}"/>
              </a:ext>
            </a:extLst>
          </p:cNvPr>
          <p:cNvSpPr txBox="1"/>
          <p:nvPr/>
        </p:nvSpPr>
        <p:spPr>
          <a:xfrm>
            <a:off x="5573487" y="1254658"/>
            <a:ext cx="3450770" cy="369332"/>
          </a:xfrm>
          <a:prstGeom prst="rect">
            <a:avLst/>
          </a:prstGeom>
          <a:noFill/>
        </p:spPr>
        <p:txBody>
          <a:bodyPr wrap="square" rtlCol="0">
            <a:spAutoFit/>
          </a:bodyPr>
          <a:lstStyle/>
          <a:p>
            <a:r>
              <a:rPr lang="en-GB" dirty="0"/>
              <a:t>Literature &gt; 10</a:t>
            </a:r>
            <a:r>
              <a:rPr lang="en-GB" baseline="30000" dirty="0"/>
              <a:t>5</a:t>
            </a:r>
            <a:r>
              <a:rPr lang="en-GB" dirty="0"/>
              <a:t> (e.g. </a:t>
            </a:r>
            <a:r>
              <a:rPr lang="en-GB" i="1" dirty="0"/>
              <a:t>Ogilvie, 2014) </a:t>
            </a:r>
            <a:endParaRPr lang="en-GB" dirty="0"/>
          </a:p>
        </p:txBody>
      </p:sp>
    </p:spTree>
    <p:extLst>
      <p:ext uri="{BB962C8B-B14F-4D97-AF65-F5344CB8AC3E}">
        <p14:creationId xmlns:p14="http://schemas.microsoft.com/office/powerpoint/2010/main" val="1816619696"/>
      </p:ext>
    </p:extLst>
  </p:cSld>
  <p:clrMapOvr>
    <a:masterClrMapping/>
  </p:clrMapOvr>
</p:sld>
</file>

<file path=ppt/theme/theme1.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4306</TotalTime>
  <Words>3045</Words>
  <Application>Microsoft Macintosh PowerPoint</Application>
  <PresentationFormat>Widescreen</PresentationFormat>
  <Paragraphs>367</Paragraphs>
  <Slides>16</Slides>
  <Notes>15</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Calibri</vt:lpstr>
      <vt:lpstr>Cambria Math</vt:lpstr>
      <vt:lpstr>Copse</vt:lpstr>
      <vt:lpstr>Corbel</vt:lpstr>
      <vt:lpstr>JansonText</vt:lpstr>
      <vt:lpstr>Source Sans Pro</vt:lpstr>
      <vt:lpstr>Office Theme</vt:lpstr>
      <vt:lpstr>Investigating stellar structure through orbital decay</vt:lpstr>
      <vt:lpstr>Stellar and planetary composition and structure</vt:lpstr>
      <vt:lpstr>What is tidal decay?</vt:lpstr>
      <vt:lpstr>How do we measure tidal decay?</vt:lpstr>
      <vt:lpstr>Aims of my project</vt:lpstr>
      <vt:lpstr>Method</vt:lpstr>
      <vt:lpstr>Example: WASP-12b</vt:lpstr>
      <vt:lpstr>Observations vs theory (442 planets)</vt:lpstr>
      <vt:lpstr>Empirical distribution of 〖Q′〗_∗</vt:lpstr>
      <vt:lpstr>How does 〖Q′〗_∗ relate to stellar properties?</vt:lpstr>
      <vt:lpstr>Future work</vt:lpstr>
      <vt:lpstr>Summary</vt:lpstr>
      <vt:lpstr>Appendix A: which planets should we follow up on?</vt:lpstr>
      <vt:lpstr>Appendix B: tidal decay equations</vt:lpstr>
      <vt:lpstr>Appendix C: why is this a hard problem?</vt:lpstr>
      <vt:lpstr>Appendix D: 〖Q′〗_∗ vs stellar mass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transit time variations</dc:title>
  <dc:creator>Lawrence Berry</dc:creator>
  <cp:lastModifiedBy>Lawrence Berry</cp:lastModifiedBy>
  <cp:revision>1359</cp:revision>
  <dcterms:created xsi:type="dcterms:W3CDTF">2023-10-07T15:37:21Z</dcterms:created>
  <dcterms:modified xsi:type="dcterms:W3CDTF">2023-12-19T15:56:35Z</dcterms:modified>
</cp:coreProperties>
</file>